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31" r:id="rId1"/>
  </p:sldMasterIdLst>
  <p:notesMasterIdLst>
    <p:notesMasterId r:id="rId79"/>
  </p:notesMasterIdLst>
  <p:handoutMasterIdLst>
    <p:handoutMasterId r:id="rId80"/>
  </p:handoutMasterIdLst>
  <p:sldIdLst>
    <p:sldId id="304" r:id="rId2"/>
    <p:sldId id="312" r:id="rId3"/>
    <p:sldId id="310" r:id="rId4"/>
    <p:sldId id="313" r:id="rId5"/>
    <p:sldId id="261" r:id="rId6"/>
    <p:sldId id="305" r:id="rId7"/>
    <p:sldId id="260" r:id="rId8"/>
    <p:sldId id="263" r:id="rId9"/>
    <p:sldId id="264" r:id="rId10"/>
    <p:sldId id="266" r:id="rId11"/>
    <p:sldId id="267" r:id="rId12"/>
    <p:sldId id="268" r:id="rId13"/>
    <p:sldId id="321" r:id="rId14"/>
    <p:sldId id="322" r:id="rId15"/>
    <p:sldId id="323" r:id="rId16"/>
    <p:sldId id="324" r:id="rId17"/>
    <p:sldId id="325" r:id="rId18"/>
    <p:sldId id="316" r:id="rId19"/>
    <p:sldId id="306" r:id="rId20"/>
    <p:sldId id="356" r:id="rId21"/>
    <p:sldId id="308" r:id="rId22"/>
    <p:sldId id="317" r:id="rId23"/>
    <p:sldId id="357" r:id="rId24"/>
    <p:sldId id="332" r:id="rId25"/>
    <p:sldId id="327" r:id="rId26"/>
    <p:sldId id="328" r:id="rId27"/>
    <p:sldId id="329" r:id="rId28"/>
    <p:sldId id="330" r:id="rId29"/>
    <p:sldId id="354" r:id="rId30"/>
    <p:sldId id="333" r:id="rId31"/>
    <p:sldId id="351" r:id="rId32"/>
    <p:sldId id="353" r:id="rId33"/>
    <p:sldId id="352" r:id="rId34"/>
    <p:sldId id="359" r:id="rId35"/>
    <p:sldId id="318" r:id="rId36"/>
    <p:sldId id="364" r:id="rId37"/>
    <p:sldId id="319" r:id="rId38"/>
    <p:sldId id="358" r:id="rId39"/>
    <p:sldId id="342" r:id="rId40"/>
    <p:sldId id="361" r:id="rId41"/>
    <p:sldId id="362" r:id="rId42"/>
    <p:sldId id="340" r:id="rId43"/>
    <p:sldId id="341" r:id="rId44"/>
    <p:sldId id="360" r:id="rId45"/>
    <p:sldId id="291" r:id="rId46"/>
    <p:sldId id="350" r:id="rId47"/>
    <p:sldId id="346" r:id="rId48"/>
    <p:sldId id="347" r:id="rId49"/>
    <p:sldId id="337" r:id="rId50"/>
    <p:sldId id="339" r:id="rId51"/>
    <p:sldId id="338" r:id="rId52"/>
    <p:sldId id="334" r:id="rId53"/>
    <p:sldId id="336" r:id="rId54"/>
    <p:sldId id="270" r:id="rId55"/>
    <p:sldId id="276" r:id="rId56"/>
    <p:sldId id="272" r:id="rId57"/>
    <p:sldId id="289" r:id="rId58"/>
    <p:sldId id="290" r:id="rId59"/>
    <p:sldId id="273" r:id="rId60"/>
    <p:sldId id="295" r:id="rId61"/>
    <p:sldId id="288" r:id="rId62"/>
    <p:sldId id="292" r:id="rId63"/>
    <p:sldId id="296" r:id="rId64"/>
    <p:sldId id="363" r:id="rId65"/>
    <p:sldId id="299" r:id="rId66"/>
    <p:sldId id="301" r:id="rId67"/>
    <p:sldId id="277" r:id="rId68"/>
    <p:sldId id="279" r:id="rId69"/>
    <p:sldId id="280" r:id="rId70"/>
    <p:sldId id="281" r:id="rId71"/>
    <p:sldId id="284" r:id="rId72"/>
    <p:sldId id="274" r:id="rId73"/>
    <p:sldId id="365" r:id="rId74"/>
    <p:sldId id="366" r:id="rId75"/>
    <p:sldId id="367" r:id="rId76"/>
    <p:sldId id="368" r:id="rId77"/>
    <p:sldId id="369" r:id="rId78"/>
  </p:sldIdLst>
  <p:sldSz cx="9144000" cy="5143500" type="screen16x9"/>
  <p:notesSz cx="9313863"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484" autoAdjust="0"/>
  </p:normalViewPr>
  <p:slideViewPr>
    <p:cSldViewPr snapToGrid="0">
      <p:cViewPr varScale="1">
        <p:scale>
          <a:sx n="133" d="100"/>
          <a:sy n="133" d="100"/>
        </p:scale>
        <p:origin x="984" y="120"/>
      </p:cViewPr>
      <p:guideLst>
        <p:guide orient="horz" pos="1620"/>
        <p:guide pos="2880"/>
      </p:guideLst>
    </p:cSldViewPr>
  </p:slideViewPr>
  <p:notesTextViewPr>
    <p:cViewPr>
      <p:scale>
        <a:sx n="3" d="2"/>
        <a:sy n="3" d="2"/>
      </p:scale>
      <p:origin x="0" y="0"/>
    </p:cViewPr>
  </p:notesTextViewPr>
  <p:sorterViewPr>
    <p:cViewPr>
      <p:scale>
        <a:sx n="140" d="100"/>
        <a:sy n="140" d="100"/>
      </p:scale>
      <p:origin x="0" y="-866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36007"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275701" y="1"/>
            <a:ext cx="4036007" cy="344091"/>
          </a:xfrm>
          <a:prstGeom prst="rect">
            <a:avLst/>
          </a:prstGeom>
        </p:spPr>
        <p:txBody>
          <a:bodyPr vert="horz" lIns="91440" tIns="45720" rIns="91440" bIns="45720" rtlCol="0"/>
          <a:lstStyle>
            <a:lvl1pPr algn="r">
              <a:defRPr sz="1200"/>
            </a:lvl1pPr>
          </a:lstStyle>
          <a:p>
            <a:fld id="{27D502CF-C2C8-44C5-8729-C956B9C164E4}" type="datetimeFigureOut">
              <a:rPr lang="en-US" smtClean="0"/>
              <a:t>7/20/2020</a:t>
            </a:fld>
            <a:endParaRPr lang="en-US" dirty="0"/>
          </a:p>
        </p:txBody>
      </p:sp>
      <p:sp>
        <p:nvSpPr>
          <p:cNvPr id="4" name="Footer Placeholder 3"/>
          <p:cNvSpPr>
            <a:spLocks noGrp="1"/>
          </p:cNvSpPr>
          <p:nvPr>
            <p:ph type="ftr" sz="quarter" idx="2"/>
          </p:nvPr>
        </p:nvSpPr>
        <p:spPr>
          <a:xfrm>
            <a:off x="0" y="6513910"/>
            <a:ext cx="4036007" cy="34409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75701" y="6513910"/>
            <a:ext cx="4036007" cy="344090"/>
          </a:xfrm>
          <a:prstGeom prst="rect">
            <a:avLst/>
          </a:prstGeom>
        </p:spPr>
        <p:txBody>
          <a:bodyPr vert="horz" lIns="91440" tIns="45720" rIns="91440" bIns="45720" rtlCol="0" anchor="b"/>
          <a:lstStyle>
            <a:lvl1pPr algn="r">
              <a:defRPr sz="1200"/>
            </a:lvl1pPr>
          </a:lstStyle>
          <a:p>
            <a:fld id="{A5F785B6-1586-43E9-A543-309F4DF52E57}" type="slidenum">
              <a:rPr lang="en-US" smtClean="0"/>
              <a:t>‹#›</a:t>
            </a:fld>
            <a:endParaRPr lang="en-US" dirty="0"/>
          </a:p>
        </p:txBody>
      </p:sp>
    </p:spTree>
    <p:extLst>
      <p:ext uri="{BB962C8B-B14F-4D97-AF65-F5344CB8AC3E}">
        <p14:creationId xmlns:p14="http://schemas.microsoft.com/office/powerpoint/2010/main" val="1965228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2370138" y="514350"/>
            <a:ext cx="4573587"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931387" y="3257550"/>
            <a:ext cx="7451090" cy="30861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870897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atriotpost.us/documents/8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verywellmind.com/what-is-nature-versus-nurture-2795392"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oogle.com/imgres?imgurl=https%3A%2F%2Fliveboldandbloom.com%2Fwp-content%2Fuploads%2F2015%2F05%2Fscreenshot-pdf-download-list-of-values.jpg&amp;imgrefurl=https%3A%2F%2Fliveboldandbloom.com%2F05%2Fvalues%2Flist-of-values&amp;tbnid=spiFlTEUsia1PM&amp;vet=10CFYQMyiPAWoXChMIsKCh38qn6gIVAAAAAB0AAAAAEAg..i&amp;docid=nTdA-SmAoS1UYM&amp;w=825&amp;h=672&amp;q=spiritual%20values%20list&amp;ved=0CFYQMyiPAWoXChMIsKCh38qn6gIVAAAAAB0AAAAAEA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oodreads.com/quotes/148634-if-one-feels-the-need-of-something-grand-something-infinit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pewsocialtrends.org/2018/04/25/the-changing-profile-of-unmarried-parent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cbi.nlm.nih.gov/pmc/articles/PMC5948107/"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cbi.nlm.nih.gov/pmc/articles/PMC5948107/"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fehack.org/articles/featured/5-ways-to-spend-time-with-your-kids-when-you-have-no-time.html"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britannica.com/topic/Golden-Age-of-American-radio"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vestopedia.com/articles/personal-finance/090415/cost-raising-child-america.asp"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2370138" y="514350"/>
            <a:ext cx="4573587"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931387" y="3257550"/>
            <a:ext cx="7451090" cy="308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hlinkClick r:id="rId3"/>
              </a:rPr>
              <a:t>https://patriotpost.us/documents/84</a:t>
            </a:r>
            <a:endParaRPr dirty="0"/>
          </a:p>
        </p:txBody>
      </p:sp>
    </p:spTree>
    <p:extLst>
      <p:ext uri="{BB962C8B-B14F-4D97-AF65-F5344CB8AC3E}">
        <p14:creationId xmlns:p14="http://schemas.microsoft.com/office/powerpoint/2010/main" val="1679875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r>
              <a:rPr lang="en-US" dirty="0">
                <a:hlinkClick r:id="rId3"/>
              </a:rPr>
              <a:t>https://www.verywellmind.com/what-is-nature-versus-nurture-2795392</a:t>
            </a:r>
            <a:endParaRPr lang="en-US" dirty="0"/>
          </a:p>
        </p:txBody>
      </p:sp>
    </p:spTree>
    <p:extLst>
      <p:ext uri="{BB962C8B-B14F-4D97-AF65-F5344CB8AC3E}">
        <p14:creationId xmlns:p14="http://schemas.microsoft.com/office/powerpoint/2010/main" val="3117462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r>
              <a:rPr lang="en-US" dirty="0"/>
              <a:t>Tom Raider: https://blog.yellowoctopus.com.au/</a:t>
            </a:r>
          </a:p>
        </p:txBody>
      </p:sp>
    </p:spTree>
    <p:extLst>
      <p:ext uri="{BB962C8B-B14F-4D97-AF65-F5344CB8AC3E}">
        <p14:creationId xmlns:p14="http://schemas.microsoft.com/office/powerpoint/2010/main" val="2308696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r>
              <a:rPr lang="en-US" dirty="0"/>
              <a:t>Most important value 1 from each person</a:t>
            </a:r>
          </a:p>
        </p:txBody>
      </p:sp>
    </p:spTree>
    <p:extLst>
      <p:ext uri="{BB962C8B-B14F-4D97-AF65-F5344CB8AC3E}">
        <p14:creationId xmlns:p14="http://schemas.microsoft.com/office/powerpoint/2010/main" val="3932016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value driven life</a:t>
            </a:r>
          </a:p>
          <a:p>
            <a:r>
              <a:rPr lang="en-US" dirty="0"/>
              <a:t>blog.alexmaccaw.com</a:t>
            </a:r>
          </a:p>
        </p:txBody>
      </p:sp>
    </p:spTree>
    <p:extLst>
      <p:ext uri="{BB962C8B-B14F-4D97-AF65-F5344CB8AC3E}">
        <p14:creationId xmlns:p14="http://schemas.microsoft.com/office/powerpoint/2010/main" val="3655827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r>
              <a:rPr lang="en-US" dirty="0">
                <a:hlinkClick r:id="rId3"/>
              </a:rPr>
              <a:t>https://www.google.com/imgres?imgurl=https%3A%2F%2Fliveboldandbloom.com%2Fwp-content%2Fuploads%2F2015%2F05%2Fscreenshot-pdf-download-list-of-values.jpg&amp;imgrefurl=https%3A%2F%2Fliveboldandbloom.com%2F05%2Fvalues%2Flist-of-values&amp;tbnid=spiFlTEUsia1PM&amp;vet=10CFYQMyiPAWoXChMIsKCh38qn6gIVAAAAAB0AAAAAEAg..i&amp;docid=nTdA-SmAoS1UYM&amp;w=825&amp;h=672&amp;q=spiritual%20values%20list&amp;ved=0CFYQMyiPAWoXChMIsKCh38qn6gIVAAAAAB0AAAAAEAg</a:t>
            </a:r>
            <a:endParaRPr lang="en-US" dirty="0"/>
          </a:p>
        </p:txBody>
      </p:sp>
    </p:spTree>
    <p:extLst>
      <p:ext uri="{BB962C8B-B14F-4D97-AF65-F5344CB8AC3E}">
        <p14:creationId xmlns:p14="http://schemas.microsoft.com/office/powerpoint/2010/main" val="3364599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r>
              <a:rPr lang="en-US" dirty="0"/>
              <a:t>Encyclopedia of the Sciences of Learning  https://link.springer.com/referenceworkentry/10.1007%2F978-1-4419-1428-6_1112#:~:text=Values%20are%20learned%20throughout%20the,by%20explicit%20or%20implicit%20way.</a:t>
            </a:r>
          </a:p>
          <a:p>
            <a:r>
              <a:rPr lang="en-US" dirty="0"/>
              <a:t>https://www.goodreads.com/quotes/tag/morals?page=5 Lounsbrough quote</a:t>
            </a:r>
          </a:p>
          <a:p>
            <a:endParaRPr lang="en-US" dirty="0"/>
          </a:p>
        </p:txBody>
      </p:sp>
    </p:spTree>
    <p:extLst>
      <p:ext uri="{BB962C8B-B14F-4D97-AF65-F5344CB8AC3E}">
        <p14:creationId xmlns:p14="http://schemas.microsoft.com/office/powerpoint/2010/main" val="1364320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r>
              <a:rPr lang="en-US" dirty="0"/>
              <a:t>If this represents “nature” it is an amazing bowl, made by God’s design.</a:t>
            </a:r>
          </a:p>
        </p:txBody>
      </p:sp>
    </p:spTree>
    <p:extLst>
      <p:ext uri="{BB962C8B-B14F-4D97-AF65-F5344CB8AC3E}">
        <p14:creationId xmlns:p14="http://schemas.microsoft.com/office/powerpoint/2010/main" val="3227297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r>
              <a:rPr lang="en-US" dirty="0"/>
              <a:t>So many choices!</a:t>
            </a:r>
          </a:p>
        </p:txBody>
      </p:sp>
    </p:spTree>
    <p:extLst>
      <p:ext uri="{BB962C8B-B14F-4D97-AF65-F5344CB8AC3E}">
        <p14:creationId xmlns:p14="http://schemas.microsoft.com/office/powerpoint/2010/main" val="1852413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r>
              <a:rPr lang="en-US" dirty="0"/>
              <a:t>We want to add everything, but the bowl only holds so much!</a:t>
            </a:r>
          </a:p>
        </p:txBody>
      </p:sp>
    </p:spTree>
    <p:extLst>
      <p:ext uri="{BB962C8B-B14F-4D97-AF65-F5344CB8AC3E}">
        <p14:creationId xmlns:p14="http://schemas.microsoft.com/office/powerpoint/2010/main" val="3169935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r>
              <a:rPr lang="en-US" dirty="0"/>
              <a:t>Each bowl is different</a:t>
            </a:r>
          </a:p>
        </p:txBody>
      </p:sp>
    </p:spTree>
    <p:extLst>
      <p:ext uri="{BB962C8B-B14F-4D97-AF65-F5344CB8AC3E}">
        <p14:creationId xmlns:p14="http://schemas.microsoft.com/office/powerpoint/2010/main" val="3381680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https://www.goodreads.com/quotes/148634-if-one-feels-the-need-of-something-grand-something-infinite</a:t>
            </a:r>
            <a:endParaRPr lang="en-US" dirty="0"/>
          </a:p>
          <a:p>
            <a:r>
              <a:rPr lang="en-US" dirty="0"/>
              <a:t>https://www.pinterest.com/pin/489344315745688911/</a:t>
            </a:r>
          </a:p>
        </p:txBody>
      </p:sp>
    </p:spTree>
    <p:extLst>
      <p:ext uri="{BB962C8B-B14F-4D97-AF65-F5344CB8AC3E}">
        <p14:creationId xmlns:p14="http://schemas.microsoft.com/office/powerpoint/2010/main" val="2533059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r>
              <a:rPr lang="en-US" dirty="0"/>
              <a:t>Source – next few slides</a:t>
            </a:r>
          </a:p>
          <a:p>
            <a:endParaRPr lang="en-US" dirty="0"/>
          </a:p>
        </p:txBody>
      </p:sp>
    </p:spTree>
    <p:extLst>
      <p:ext uri="{BB962C8B-B14F-4D97-AF65-F5344CB8AC3E}">
        <p14:creationId xmlns:p14="http://schemas.microsoft.com/office/powerpoint/2010/main" val="2128455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r>
              <a:rPr lang="en-US" dirty="0">
                <a:hlinkClick r:id="rId3"/>
              </a:rPr>
              <a:t>https://www.pewsocialtrends.org/2018/04/25/the-changing-profile-of-unmarried-parents/</a:t>
            </a:r>
            <a:endParaRPr lang="en-US" dirty="0"/>
          </a:p>
        </p:txBody>
      </p:sp>
    </p:spTree>
    <p:extLst>
      <p:ext uri="{BB962C8B-B14F-4D97-AF65-F5344CB8AC3E}">
        <p14:creationId xmlns:p14="http://schemas.microsoft.com/office/powerpoint/2010/main" val="2958507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r>
              <a:rPr lang="en-US" dirty="0">
                <a:hlinkClick r:id="rId3"/>
              </a:rPr>
              <a:t>https://www.ncbi.nlm.nih.gov/pmc/articles/PMC5948107/</a:t>
            </a:r>
            <a:endParaRPr lang="en-US" dirty="0"/>
          </a:p>
        </p:txBody>
      </p:sp>
    </p:spTree>
    <p:extLst>
      <p:ext uri="{BB962C8B-B14F-4D97-AF65-F5344CB8AC3E}">
        <p14:creationId xmlns:p14="http://schemas.microsoft.com/office/powerpoint/2010/main" val="1759702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2142682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r>
              <a:rPr lang="en-US" dirty="0">
                <a:hlinkClick r:id="rId3"/>
              </a:rPr>
              <a:t>https://www.ncbi.nlm.nih.gov/pmc/articles/PMC5948107/</a:t>
            </a:r>
            <a:endParaRPr lang="en-US" dirty="0"/>
          </a:p>
        </p:txBody>
      </p:sp>
    </p:spTree>
    <p:extLst>
      <p:ext uri="{BB962C8B-B14F-4D97-AF65-F5344CB8AC3E}">
        <p14:creationId xmlns:p14="http://schemas.microsoft.com/office/powerpoint/2010/main" val="486808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r>
              <a:rPr lang="en-US" dirty="0"/>
              <a:t>https://developingchild.harvard.edu/science/key-concepts/brain-architecture/ Center on the Developing Child at Harvard University</a:t>
            </a:r>
          </a:p>
          <a:p>
            <a:endParaRPr lang="en-US" dirty="0"/>
          </a:p>
        </p:txBody>
      </p:sp>
    </p:spTree>
    <p:extLst>
      <p:ext uri="{BB962C8B-B14F-4D97-AF65-F5344CB8AC3E}">
        <p14:creationId xmlns:p14="http://schemas.microsoft.com/office/powerpoint/2010/main" val="2272349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r>
              <a:rPr lang="en-US" dirty="0"/>
              <a:t>http://science.unctv.org/content/reportersblog/babies-neural-connections</a:t>
            </a:r>
          </a:p>
        </p:txBody>
      </p:sp>
    </p:spTree>
    <p:extLst>
      <p:ext uri="{BB962C8B-B14F-4D97-AF65-F5344CB8AC3E}">
        <p14:creationId xmlns:p14="http://schemas.microsoft.com/office/powerpoint/2010/main" val="2728847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r>
              <a:rPr lang="en-US" dirty="0"/>
              <a:t>https://growingfamilies.life/about-us</a:t>
            </a:r>
          </a:p>
        </p:txBody>
      </p:sp>
    </p:spTree>
    <p:extLst>
      <p:ext uri="{BB962C8B-B14F-4D97-AF65-F5344CB8AC3E}">
        <p14:creationId xmlns:p14="http://schemas.microsoft.com/office/powerpoint/2010/main" val="2346047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r>
              <a:rPr lang="en-US" dirty="0"/>
              <a:t>Pew Research Center 2015 data. Paid work includes commute time</a:t>
            </a:r>
          </a:p>
        </p:txBody>
      </p:sp>
    </p:spTree>
    <p:extLst>
      <p:ext uri="{BB962C8B-B14F-4D97-AF65-F5344CB8AC3E}">
        <p14:creationId xmlns:p14="http://schemas.microsoft.com/office/powerpoint/2010/main" val="2300312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r>
              <a:rPr lang="en-US" dirty="0">
                <a:hlinkClick r:id="rId3"/>
              </a:rPr>
              <a:t>https://www.lifehack.org/articles/featured/5-ways-to-spend-time-with-your-kids-when-you-have-no-time.html</a:t>
            </a:r>
            <a:endParaRPr lang="en-US" dirty="0"/>
          </a:p>
        </p:txBody>
      </p:sp>
    </p:spTree>
    <p:extLst>
      <p:ext uri="{BB962C8B-B14F-4D97-AF65-F5344CB8AC3E}">
        <p14:creationId xmlns:p14="http://schemas.microsoft.com/office/powerpoint/2010/main" val="904388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2370138" y="514350"/>
            <a:ext cx="4573587"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931387" y="3257550"/>
            <a:ext cx="7451090" cy="308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085130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r>
              <a:rPr lang="en-US" dirty="0">
                <a:hlinkClick r:id="rId3"/>
              </a:rPr>
              <a:t>https://eh.net/encyclopedia/the-history-of-the-radio-industry-in-the-united-states-to-1940/#:~:text=Radio%20broadcasting%20was%20the%20cheapest,the%20nation%27s%20households%20had%20radios.</a:t>
            </a:r>
          </a:p>
          <a:p>
            <a:r>
              <a:rPr lang="en-US" dirty="0">
                <a:hlinkClick r:id="rId3"/>
              </a:rPr>
              <a:t>https://www.britannica.com/topic/Golden-Age-of-American-radio</a:t>
            </a:r>
            <a:endParaRPr lang="en-US" dirty="0"/>
          </a:p>
        </p:txBody>
      </p:sp>
    </p:spTree>
    <p:extLst>
      <p:ext uri="{BB962C8B-B14F-4D97-AF65-F5344CB8AC3E}">
        <p14:creationId xmlns:p14="http://schemas.microsoft.com/office/powerpoint/2010/main" val="564473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https://www.nyu.edu/classes/stephens/History%20of%20Television%20page.htm</a:t>
            </a:r>
          </a:p>
        </p:txBody>
      </p:sp>
    </p:spTree>
    <p:extLst>
      <p:ext uri="{BB962C8B-B14F-4D97-AF65-F5344CB8AC3E}">
        <p14:creationId xmlns:p14="http://schemas.microsoft.com/office/powerpoint/2010/main" val="26241199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2370138" y="514350"/>
            <a:ext cx="4573587"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931387" y="3257550"/>
            <a:ext cx="7451090" cy="308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My dad loved quartet singing. He loved rodeos. We went to a lot in my growing up years. We went together. While either was fine, neither is something I have a passion for today. But, we were there together.</a:t>
            </a:r>
          </a:p>
          <a:p>
            <a:pPr marL="0" lvl="0" indent="0">
              <a:spcBef>
                <a:spcPts val="0"/>
              </a:spcBef>
              <a:spcAft>
                <a:spcPts val="0"/>
              </a:spcAft>
              <a:buNone/>
            </a:pPr>
            <a:r>
              <a:rPr lang="en-US" dirty="0"/>
              <a:t>One of my passions is books. For years I did not pass a thrift store or a used book store without stopping, as my kids well know. Those are not their passions today, but they bring up those days often when reminiscing about their childhood days.</a:t>
            </a:r>
            <a:endParaRPr dirty="0"/>
          </a:p>
        </p:txBody>
      </p:sp>
    </p:spTree>
    <p:extLst>
      <p:ext uri="{BB962C8B-B14F-4D97-AF65-F5344CB8AC3E}">
        <p14:creationId xmlns:p14="http://schemas.microsoft.com/office/powerpoint/2010/main" val="2515852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2370138" y="514350"/>
            <a:ext cx="4573587"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931387" y="3257550"/>
            <a:ext cx="7451090" cy="308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041072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2370138" y="514350"/>
            <a:ext cx="4573587"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931387" y="3257550"/>
            <a:ext cx="7451090" cy="308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6527333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2370138" y="514350"/>
            <a:ext cx="4573587"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931387" y="3257550"/>
            <a:ext cx="7451090" cy="308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42634437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Web MD site: Elizabeth Pantley, </a:t>
            </a:r>
            <a:endParaRPr lang="en-US" dirty="0"/>
          </a:p>
        </p:txBody>
      </p:sp>
    </p:spTree>
    <p:extLst>
      <p:ext uri="{BB962C8B-B14F-4D97-AF65-F5344CB8AC3E}">
        <p14:creationId xmlns:p14="http://schemas.microsoft.com/office/powerpoint/2010/main" val="10129865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2370138" y="514350"/>
            <a:ext cx="4573587"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931387" y="3257550"/>
            <a:ext cx="7451090" cy="308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5134238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2370138" y="514350"/>
            <a:ext cx="4573587"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931387" y="3257550"/>
            <a:ext cx="7451090" cy="308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3357788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2370138" y="514350"/>
            <a:ext cx="4573587"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931387" y="3257550"/>
            <a:ext cx="7451090" cy="308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4034170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2370138" y="514350"/>
            <a:ext cx="4573587"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931387" y="3257550"/>
            <a:ext cx="7451090" cy="308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253755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2370138" y="514350"/>
            <a:ext cx="4573587"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931387" y="3257550"/>
            <a:ext cx="7451090" cy="308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714071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2370138" y="514350"/>
            <a:ext cx="4573587"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931387" y="3257550"/>
            <a:ext cx="7451090" cy="308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014115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2370138" y="514350"/>
            <a:ext cx="4573587"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931387" y="3257550"/>
            <a:ext cx="7451090" cy="308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721831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r>
              <a:rPr lang="en-US" dirty="0"/>
              <a:t>2003 – my inlaws, Ervin &amp; Mary Baker 50</a:t>
            </a:r>
            <a:r>
              <a:rPr lang="en-US" baseline="30000" dirty="0"/>
              <a:t>th  their grandchildren and great grandchildren</a:t>
            </a:r>
            <a:endParaRPr lang="en-US" dirty="0"/>
          </a:p>
          <a:p>
            <a:r>
              <a:rPr lang="en-US" dirty="0"/>
              <a:t>2017 Our six grandchildren</a:t>
            </a:r>
          </a:p>
          <a:p>
            <a:r>
              <a:rPr lang="en-US" dirty="0"/>
              <a:t>Children are living jewels dropped unstained from heaven." ― Robert Pollok</a:t>
            </a:r>
          </a:p>
        </p:txBody>
      </p:sp>
    </p:spTree>
    <p:extLst>
      <p:ext uri="{BB962C8B-B14F-4D97-AF65-F5344CB8AC3E}">
        <p14:creationId xmlns:p14="http://schemas.microsoft.com/office/powerpoint/2010/main" val="3895607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2370138" y="514350"/>
            <a:ext cx="4573587"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931387" y="3257550"/>
            <a:ext cx="7451090" cy="30861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sz="2400" dirty="0">
                <a:hlinkClick r:id="rId3"/>
              </a:rPr>
              <a:t>https://www.investopedia.com/articles/personal-finance/090415/cost-raising-child-america.asp</a:t>
            </a:r>
            <a:endParaRPr lang="en-US" sz="2400" dirty="0"/>
          </a:p>
          <a:p>
            <a:pPr marL="0" lvl="0" indent="0" rtl="0">
              <a:lnSpc>
                <a:spcPct val="115000"/>
              </a:lnSpc>
              <a:spcBef>
                <a:spcPts val="0"/>
              </a:spcBef>
              <a:spcAft>
                <a:spcPts val="0"/>
              </a:spcAft>
              <a:buClr>
                <a:schemeClr val="dk1"/>
              </a:buClr>
              <a:buSzPts val="1100"/>
              <a:buFont typeface="Arial"/>
              <a:buNone/>
            </a:pPr>
            <a:endParaRPr lang="en-US" sz="2400" dirty="0"/>
          </a:p>
          <a:p>
            <a:pPr marL="0" lvl="0" indent="0" rtl="0">
              <a:lnSpc>
                <a:spcPct val="115000"/>
              </a:lnSpc>
              <a:spcBef>
                <a:spcPts val="0"/>
              </a:spcBef>
              <a:spcAft>
                <a:spcPts val="0"/>
              </a:spcAft>
              <a:buClr>
                <a:schemeClr val="dk1"/>
              </a:buClr>
              <a:buSzPts val="1100"/>
              <a:buFont typeface="Arial"/>
              <a:buNone/>
            </a:pPr>
            <a:r>
              <a:rPr lang="en-US" sz="2400" dirty="0"/>
              <a:t>TIM PARKER</a:t>
            </a:r>
          </a:p>
          <a:p>
            <a:pPr marL="0" lvl="0" indent="0" rtl="0">
              <a:lnSpc>
                <a:spcPct val="115000"/>
              </a:lnSpc>
              <a:spcBef>
                <a:spcPts val="0"/>
              </a:spcBef>
              <a:spcAft>
                <a:spcPts val="0"/>
              </a:spcAft>
              <a:buClr>
                <a:schemeClr val="dk1"/>
              </a:buClr>
              <a:buSzPts val="1100"/>
              <a:buFont typeface="Arial"/>
              <a:buNone/>
            </a:pPr>
            <a:r>
              <a:rPr lang="en-US" sz="2400" dirty="0"/>
              <a:t> Updated May 5, 2020</a:t>
            </a:r>
          </a:p>
          <a:p>
            <a:pPr marL="0" lvl="0" indent="0" rtl="0">
              <a:lnSpc>
                <a:spcPct val="115000"/>
              </a:lnSpc>
              <a:spcBef>
                <a:spcPts val="0"/>
              </a:spcBef>
              <a:spcAft>
                <a:spcPts val="0"/>
              </a:spcAft>
              <a:buClr>
                <a:schemeClr val="dk1"/>
              </a:buClr>
              <a:buSzPts val="1100"/>
              <a:buFont typeface="Arial"/>
              <a:buNone/>
            </a:pPr>
            <a:endParaRPr lang="en-US" sz="2400" dirty="0"/>
          </a:p>
          <a:p>
            <a:pPr marL="0" lvl="0" indent="0">
              <a:spcBef>
                <a:spcPts val="1600"/>
              </a:spcBef>
              <a:spcAft>
                <a:spcPts val="0"/>
              </a:spcAft>
              <a:buNone/>
            </a:pPr>
            <a:endParaRPr dirty="0"/>
          </a:p>
        </p:txBody>
      </p:sp>
    </p:spTree>
    <p:extLst>
      <p:ext uri="{BB962C8B-B14F-4D97-AF65-F5344CB8AC3E}">
        <p14:creationId xmlns:p14="http://schemas.microsoft.com/office/powerpoint/2010/main" val="3662439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2370138" y="514350"/>
            <a:ext cx="4573587"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931387" y="3257550"/>
            <a:ext cx="7451090" cy="308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848953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2370138" y="514350"/>
            <a:ext cx="4573587"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931387" y="3257550"/>
            <a:ext cx="7451090" cy="308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328029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2370138" y="514350"/>
            <a:ext cx="4573587"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931387" y="3257550"/>
            <a:ext cx="7451090" cy="308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656512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0138" y="514350"/>
            <a:ext cx="4573587" cy="2571750"/>
          </a:xfrm>
        </p:spPr>
      </p:sp>
      <p:sp>
        <p:nvSpPr>
          <p:cNvPr id="3" name="Notes Placeholder 2"/>
          <p:cNvSpPr>
            <a:spLocks noGrp="1"/>
          </p:cNvSpPr>
          <p:nvPr>
            <p:ph type="body" idx="1"/>
          </p:nvPr>
        </p:nvSpPr>
        <p:spPr/>
        <p:txBody>
          <a:bodyPr/>
          <a:lstStyle/>
          <a:p>
            <a:r>
              <a:rPr lang="en-US" dirty="0"/>
              <a:t>A child is a blank slate</a:t>
            </a:r>
          </a:p>
          <a:p>
            <a:r>
              <a:rPr lang="en-US" dirty="0"/>
              <a:t>Nature versus Nurture discussions</a:t>
            </a:r>
          </a:p>
        </p:txBody>
      </p:sp>
    </p:spTree>
    <p:extLst>
      <p:ext uri="{BB962C8B-B14F-4D97-AF65-F5344CB8AC3E}">
        <p14:creationId xmlns:p14="http://schemas.microsoft.com/office/powerpoint/2010/main" val="3947775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9D51E-5981-444F-8E7C-84A56B4778D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17574FA-A8D2-4AF6-A978-E3C0E99BE63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81B7213-CA0C-4595-949C-046112521446}"/>
              </a:ext>
            </a:extLst>
          </p:cNvPr>
          <p:cNvSpPr>
            <a:spLocks noGrp="1"/>
          </p:cNvSpPr>
          <p:nvPr>
            <p:ph type="dt" sz="half" idx="10"/>
          </p:nvPr>
        </p:nvSpPr>
        <p:spPr/>
        <p:txBody>
          <a:bodyPr/>
          <a:lstStyle/>
          <a:p>
            <a:fld id="{AF7D96A3-C3A6-47D3-8FED-972DED99D5D3}" type="datetimeFigureOut">
              <a:rPr lang="en-US" smtClean="0"/>
              <a:t>7/20/2020</a:t>
            </a:fld>
            <a:endParaRPr lang="en-US" dirty="0"/>
          </a:p>
        </p:txBody>
      </p:sp>
      <p:sp>
        <p:nvSpPr>
          <p:cNvPr id="5" name="Footer Placeholder 4">
            <a:extLst>
              <a:ext uri="{FF2B5EF4-FFF2-40B4-BE49-F238E27FC236}">
                <a16:creationId xmlns:a16="http://schemas.microsoft.com/office/drawing/2014/main" id="{5FCBEF3A-7AD6-425E-8116-822D1C0AA7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073CA2-8600-42F4-9E75-2AED5D576636}"/>
              </a:ext>
            </a:extLst>
          </p:cNvPr>
          <p:cNvSpPr>
            <a:spLocks noGrp="1"/>
          </p:cNvSpPr>
          <p:nvPr>
            <p:ph type="sldNum" sz="quarter" idx="12"/>
          </p:nvPr>
        </p:nvSpPr>
        <p:spPr/>
        <p:txBody>
          <a:bodyPr/>
          <a:lstStyle/>
          <a:p>
            <a:fld id="{1DFA10D4-D2BE-4440-9B01-A0E31526134E}" type="slidenum">
              <a:rPr lang="en-US" smtClean="0"/>
              <a:t>‹#›</a:t>
            </a:fld>
            <a:endParaRPr lang="en-US" dirty="0"/>
          </a:p>
        </p:txBody>
      </p:sp>
    </p:spTree>
    <p:extLst>
      <p:ext uri="{BB962C8B-B14F-4D97-AF65-F5344CB8AC3E}">
        <p14:creationId xmlns:p14="http://schemas.microsoft.com/office/powerpoint/2010/main" val="3332491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50EA2-59A1-4483-9D2A-A68A1195FE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415940-76E8-4ABE-973C-A717C0C656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C2434B-3E82-42AE-B415-EB9777A750C7}"/>
              </a:ext>
            </a:extLst>
          </p:cNvPr>
          <p:cNvSpPr>
            <a:spLocks noGrp="1"/>
          </p:cNvSpPr>
          <p:nvPr>
            <p:ph type="dt" sz="half" idx="10"/>
          </p:nvPr>
        </p:nvSpPr>
        <p:spPr/>
        <p:txBody>
          <a:bodyPr/>
          <a:lstStyle/>
          <a:p>
            <a:fld id="{AF7D96A3-C3A6-47D3-8FED-972DED99D5D3}" type="datetimeFigureOut">
              <a:rPr lang="en-US" smtClean="0"/>
              <a:t>7/20/2020</a:t>
            </a:fld>
            <a:endParaRPr lang="en-US" dirty="0"/>
          </a:p>
        </p:txBody>
      </p:sp>
      <p:sp>
        <p:nvSpPr>
          <p:cNvPr id="5" name="Footer Placeholder 4">
            <a:extLst>
              <a:ext uri="{FF2B5EF4-FFF2-40B4-BE49-F238E27FC236}">
                <a16:creationId xmlns:a16="http://schemas.microsoft.com/office/drawing/2014/main" id="{7FDCFBB8-F256-4A1E-B508-15E0CD84C0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7A4769-B791-4A92-876E-FFA892E0997E}"/>
              </a:ext>
            </a:extLst>
          </p:cNvPr>
          <p:cNvSpPr>
            <a:spLocks noGrp="1"/>
          </p:cNvSpPr>
          <p:nvPr>
            <p:ph type="sldNum" sz="quarter" idx="12"/>
          </p:nvPr>
        </p:nvSpPr>
        <p:spPr/>
        <p:txBody>
          <a:bodyPr/>
          <a:lstStyle/>
          <a:p>
            <a:fld id="{1DFA10D4-D2BE-4440-9B01-A0E31526134E}" type="slidenum">
              <a:rPr lang="en-US" smtClean="0"/>
              <a:t>‹#›</a:t>
            </a:fld>
            <a:endParaRPr lang="en-US" dirty="0"/>
          </a:p>
        </p:txBody>
      </p:sp>
    </p:spTree>
    <p:extLst>
      <p:ext uri="{BB962C8B-B14F-4D97-AF65-F5344CB8AC3E}">
        <p14:creationId xmlns:p14="http://schemas.microsoft.com/office/powerpoint/2010/main" val="2544061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89B2F5-00FC-489F-8B47-47460E277698}"/>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DD1071-5469-4CB3-B9A6-BCCB0983822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AAFD0-1C71-4445-AA70-4F50A63CD75B}"/>
              </a:ext>
            </a:extLst>
          </p:cNvPr>
          <p:cNvSpPr>
            <a:spLocks noGrp="1"/>
          </p:cNvSpPr>
          <p:nvPr>
            <p:ph type="dt" sz="half" idx="10"/>
          </p:nvPr>
        </p:nvSpPr>
        <p:spPr/>
        <p:txBody>
          <a:bodyPr/>
          <a:lstStyle/>
          <a:p>
            <a:fld id="{AF7D96A3-C3A6-47D3-8FED-972DED99D5D3}" type="datetimeFigureOut">
              <a:rPr lang="en-US" smtClean="0"/>
              <a:t>7/20/2020</a:t>
            </a:fld>
            <a:endParaRPr lang="en-US" dirty="0"/>
          </a:p>
        </p:txBody>
      </p:sp>
      <p:sp>
        <p:nvSpPr>
          <p:cNvPr id="5" name="Footer Placeholder 4">
            <a:extLst>
              <a:ext uri="{FF2B5EF4-FFF2-40B4-BE49-F238E27FC236}">
                <a16:creationId xmlns:a16="http://schemas.microsoft.com/office/drawing/2014/main" id="{D552774B-3F05-480D-8621-E7EFE70008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A1DF80-21FD-4018-8D3B-F18130A25F0F}"/>
              </a:ext>
            </a:extLst>
          </p:cNvPr>
          <p:cNvSpPr>
            <a:spLocks noGrp="1"/>
          </p:cNvSpPr>
          <p:nvPr>
            <p:ph type="sldNum" sz="quarter" idx="12"/>
          </p:nvPr>
        </p:nvSpPr>
        <p:spPr/>
        <p:txBody>
          <a:bodyPr/>
          <a:lstStyle/>
          <a:p>
            <a:fld id="{1DFA10D4-D2BE-4440-9B01-A0E31526134E}" type="slidenum">
              <a:rPr lang="en-US" smtClean="0"/>
              <a:t>‹#›</a:t>
            </a:fld>
            <a:endParaRPr lang="en-US" dirty="0"/>
          </a:p>
        </p:txBody>
      </p:sp>
    </p:spTree>
    <p:extLst>
      <p:ext uri="{BB962C8B-B14F-4D97-AF65-F5344CB8AC3E}">
        <p14:creationId xmlns:p14="http://schemas.microsoft.com/office/powerpoint/2010/main" val="4274152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1152877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1113080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05BEA-4EAE-47CB-827D-DA89C0EA4C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FB2668-CB73-46E4-A3E6-5FEE2ECEA3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086FE-C4FD-42FD-A66C-2774F866302F}"/>
              </a:ext>
            </a:extLst>
          </p:cNvPr>
          <p:cNvSpPr>
            <a:spLocks noGrp="1"/>
          </p:cNvSpPr>
          <p:nvPr>
            <p:ph type="dt" sz="half" idx="10"/>
          </p:nvPr>
        </p:nvSpPr>
        <p:spPr/>
        <p:txBody>
          <a:bodyPr/>
          <a:lstStyle/>
          <a:p>
            <a:fld id="{AF7D96A3-C3A6-47D3-8FED-972DED99D5D3}" type="datetimeFigureOut">
              <a:rPr lang="en-US" smtClean="0"/>
              <a:t>7/20/2020</a:t>
            </a:fld>
            <a:endParaRPr lang="en-US" dirty="0"/>
          </a:p>
        </p:txBody>
      </p:sp>
      <p:sp>
        <p:nvSpPr>
          <p:cNvPr id="5" name="Footer Placeholder 4">
            <a:extLst>
              <a:ext uri="{FF2B5EF4-FFF2-40B4-BE49-F238E27FC236}">
                <a16:creationId xmlns:a16="http://schemas.microsoft.com/office/drawing/2014/main" id="{FFD954C8-CAC3-4CE7-BF81-614E37A590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E400C5-07CD-4292-9286-0E2681FAE77B}"/>
              </a:ext>
            </a:extLst>
          </p:cNvPr>
          <p:cNvSpPr>
            <a:spLocks noGrp="1"/>
          </p:cNvSpPr>
          <p:nvPr>
            <p:ph type="sldNum" sz="quarter" idx="12"/>
          </p:nvPr>
        </p:nvSpPr>
        <p:spPr/>
        <p:txBody>
          <a:bodyPr/>
          <a:lstStyle/>
          <a:p>
            <a:fld id="{1DFA10D4-D2BE-4440-9B01-A0E31526134E}" type="slidenum">
              <a:rPr lang="en-US" smtClean="0"/>
              <a:t>‹#›</a:t>
            </a:fld>
            <a:endParaRPr lang="en-US" dirty="0"/>
          </a:p>
        </p:txBody>
      </p:sp>
    </p:spTree>
    <p:extLst>
      <p:ext uri="{BB962C8B-B14F-4D97-AF65-F5344CB8AC3E}">
        <p14:creationId xmlns:p14="http://schemas.microsoft.com/office/powerpoint/2010/main" val="2834957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313C4-4B67-4307-9A25-61DB4805ECA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58EE484-3F29-4B7C-B334-FE0873BEA21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09C413-7445-40F8-967A-7608A0319981}"/>
              </a:ext>
            </a:extLst>
          </p:cNvPr>
          <p:cNvSpPr>
            <a:spLocks noGrp="1"/>
          </p:cNvSpPr>
          <p:nvPr>
            <p:ph type="dt" sz="half" idx="10"/>
          </p:nvPr>
        </p:nvSpPr>
        <p:spPr/>
        <p:txBody>
          <a:bodyPr/>
          <a:lstStyle/>
          <a:p>
            <a:fld id="{AF7D96A3-C3A6-47D3-8FED-972DED99D5D3}" type="datetimeFigureOut">
              <a:rPr lang="en-US" smtClean="0"/>
              <a:t>7/20/2020</a:t>
            </a:fld>
            <a:endParaRPr lang="en-US" dirty="0"/>
          </a:p>
        </p:txBody>
      </p:sp>
      <p:sp>
        <p:nvSpPr>
          <p:cNvPr id="5" name="Footer Placeholder 4">
            <a:extLst>
              <a:ext uri="{FF2B5EF4-FFF2-40B4-BE49-F238E27FC236}">
                <a16:creationId xmlns:a16="http://schemas.microsoft.com/office/drawing/2014/main" id="{3CDB1B04-EE99-4877-B11B-513CF51900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38FE4F-57CF-4D35-9D62-8BB4E6A0E121}"/>
              </a:ext>
            </a:extLst>
          </p:cNvPr>
          <p:cNvSpPr>
            <a:spLocks noGrp="1"/>
          </p:cNvSpPr>
          <p:nvPr>
            <p:ph type="sldNum" sz="quarter" idx="12"/>
          </p:nvPr>
        </p:nvSpPr>
        <p:spPr/>
        <p:txBody>
          <a:bodyPr/>
          <a:lstStyle/>
          <a:p>
            <a:fld id="{1DFA10D4-D2BE-4440-9B01-A0E31526134E}" type="slidenum">
              <a:rPr lang="en-US" smtClean="0"/>
              <a:t>‹#›</a:t>
            </a:fld>
            <a:endParaRPr lang="en-US" dirty="0"/>
          </a:p>
        </p:txBody>
      </p:sp>
    </p:spTree>
    <p:extLst>
      <p:ext uri="{BB962C8B-B14F-4D97-AF65-F5344CB8AC3E}">
        <p14:creationId xmlns:p14="http://schemas.microsoft.com/office/powerpoint/2010/main" val="2034572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41944-55AB-4325-8E2B-602BE75E6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9582A8-E282-4D39-A151-6DE52FA7DCE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548E24-1AF1-4121-9D7A-CAB025C42A6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899CB9-121A-46EA-B25C-016C41FF0C9F}"/>
              </a:ext>
            </a:extLst>
          </p:cNvPr>
          <p:cNvSpPr>
            <a:spLocks noGrp="1"/>
          </p:cNvSpPr>
          <p:nvPr>
            <p:ph type="dt" sz="half" idx="10"/>
          </p:nvPr>
        </p:nvSpPr>
        <p:spPr/>
        <p:txBody>
          <a:bodyPr/>
          <a:lstStyle/>
          <a:p>
            <a:fld id="{AF7D96A3-C3A6-47D3-8FED-972DED99D5D3}" type="datetimeFigureOut">
              <a:rPr lang="en-US" smtClean="0"/>
              <a:t>7/20/2020</a:t>
            </a:fld>
            <a:endParaRPr lang="en-US" dirty="0"/>
          </a:p>
        </p:txBody>
      </p:sp>
      <p:sp>
        <p:nvSpPr>
          <p:cNvPr id="6" name="Footer Placeholder 5">
            <a:extLst>
              <a:ext uri="{FF2B5EF4-FFF2-40B4-BE49-F238E27FC236}">
                <a16:creationId xmlns:a16="http://schemas.microsoft.com/office/drawing/2014/main" id="{D38AF2E7-09EC-4AAD-B153-5E16A87C327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96823D-6134-4321-B7F7-5710D82049F2}"/>
              </a:ext>
            </a:extLst>
          </p:cNvPr>
          <p:cNvSpPr>
            <a:spLocks noGrp="1"/>
          </p:cNvSpPr>
          <p:nvPr>
            <p:ph type="sldNum" sz="quarter" idx="12"/>
          </p:nvPr>
        </p:nvSpPr>
        <p:spPr/>
        <p:txBody>
          <a:bodyPr/>
          <a:lstStyle/>
          <a:p>
            <a:fld id="{1DFA10D4-D2BE-4440-9B01-A0E31526134E}" type="slidenum">
              <a:rPr lang="en-US" smtClean="0"/>
              <a:t>‹#›</a:t>
            </a:fld>
            <a:endParaRPr lang="en-US" dirty="0"/>
          </a:p>
        </p:txBody>
      </p:sp>
    </p:spTree>
    <p:extLst>
      <p:ext uri="{BB962C8B-B14F-4D97-AF65-F5344CB8AC3E}">
        <p14:creationId xmlns:p14="http://schemas.microsoft.com/office/powerpoint/2010/main" val="3976299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8D23C-736B-4CDE-8BE4-065C2B3989C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A52556-A701-4A06-AF30-EFC754E1CD4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5F63387-89DB-4FDD-81C2-C8C4C03F7B8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BA45BF-29D7-4429-8A50-08B34800C9F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F7AB7B1-1C35-4986-A669-FB0A5BEF7897}"/>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198D53-6A10-40F8-8688-E50F4618C5C2}"/>
              </a:ext>
            </a:extLst>
          </p:cNvPr>
          <p:cNvSpPr>
            <a:spLocks noGrp="1"/>
          </p:cNvSpPr>
          <p:nvPr>
            <p:ph type="dt" sz="half" idx="10"/>
          </p:nvPr>
        </p:nvSpPr>
        <p:spPr/>
        <p:txBody>
          <a:bodyPr/>
          <a:lstStyle/>
          <a:p>
            <a:fld id="{AF7D96A3-C3A6-47D3-8FED-972DED99D5D3}" type="datetimeFigureOut">
              <a:rPr lang="en-US" smtClean="0"/>
              <a:t>7/20/2020</a:t>
            </a:fld>
            <a:endParaRPr lang="en-US" dirty="0"/>
          </a:p>
        </p:txBody>
      </p:sp>
      <p:sp>
        <p:nvSpPr>
          <p:cNvPr id="8" name="Footer Placeholder 7">
            <a:extLst>
              <a:ext uri="{FF2B5EF4-FFF2-40B4-BE49-F238E27FC236}">
                <a16:creationId xmlns:a16="http://schemas.microsoft.com/office/drawing/2014/main" id="{C18A1E51-CC51-4A9C-8D80-55994F617F2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CACF220-983A-4A75-B9CD-51F4E9C69F33}"/>
              </a:ext>
            </a:extLst>
          </p:cNvPr>
          <p:cNvSpPr>
            <a:spLocks noGrp="1"/>
          </p:cNvSpPr>
          <p:nvPr>
            <p:ph type="sldNum" sz="quarter" idx="12"/>
          </p:nvPr>
        </p:nvSpPr>
        <p:spPr/>
        <p:txBody>
          <a:bodyPr/>
          <a:lstStyle/>
          <a:p>
            <a:fld id="{1DFA10D4-D2BE-4440-9B01-A0E31526134E}" type="slidenum">
              <a:rPr lang="en-US" smtClean="0"/>
              <a:t>‹#›</a:t>
            </a:fld>
            <a:endParaRPr lang="en-US" dirty="0"/>
          </a:p>
        </p:txBody>
      </p:sp>
    </p:spTree>
    <p:extLst>
      <p:ext uri="{BB962C8B-B14F-4D97-AF65-F5344CB8AC3E}">
        <p14:creationId xmlns:p14="http://schemas.microsoft.com/office/powerpoint/2010/main" val="1373710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C74BA-18D0-4A99-B2BB-800B05D684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9F60BF-68E2-45FD-9A0D-9D6E7F8BE159}"/>
              </a:ext>
            </a:extLst>
          </p:cNvPr>
          <p:cNvSpPr>
            <a:spLocks noGrp="1"/>
          </p:cNvSpPr>
          <p:nvPr>
            <p:ph type="dt" sz="half" idx="10"/>
          </p:nvPr>
        </p:nvSpPr>
        <p:spPr/>
        <p:txBody>
          <a:bodyPr/>
          <a:lstStyle/>
          <a:p>
            <a:fld id="{AF7D96A3-C3A6-47D3-8FED-972DED99D5D3}" type="datetimeFigureOut">
              <a:rPr lang="en-US" smtClean="0"/>
              <a:t>7/20/2020</a:t>
            </a:fld>
            <a:endParaRPr lang="en-US" dirty="0"/>
          </a:p>
        </p:txBody>
      </p:sp>
      <p:sp>
        <p:nvSpPr>
          <p:cNvPr id="4" name="Footer Placeholder 3">
            <a:extLst>
              <a:ext uri="{FF2B5EF4-FFF2-40B4-BE49-F238E27FC236}">
                <a16:creationId xmlns:a16="http://schemas.microsoft.com/office/drawing/2014/main" id="{32AEE116-0AC5-4EFB-87F6-6C74880AAB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37F8AFE-4ACA-4E64-BC9D-C6139DD71129}"/>
              </a:ext>
            </a:extLst>
          </p:cNvPr>
          <p:cNvSpPr>
            <a:spLocks noGrp="1"/>
          </p:cNvSpPr>
          <p:nvPr>
            <p:ph type="sldNum" sz="quarter" idx="12"/>
          </p:nvPr>
        </p:nvSpPr>
        <p:spPr/>
        <p:txBody>
          <a:bodyPr/>
          <a:lstStyle/>
          <a:p>
            <a:fld id="{1DFA10D4-D2BE-4440-9B01-A0E31526134E}" type="slidenum">
              <a:rPr lang="en-US" smtClean="0"/>
              <a:t>‹#›</a:t>
            </a:fld>
            <a:endParaRPr lang="en-US" dirty="0"/>
          </a:p>
        </p:txBody>
      </p:sp>
    </p:spTree>
    <p:extLst>
      <p:ext uri="{BB962C8B-B14F-4D97-AF65-F5344CB8AC3E}">
        <p14:creationId xmlns:p14="http://schemas.microsoft.com/office/powerpoint/2010/main" val="2220831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AEF093-625E-4BF3-9EF3-8E40CF370897}"/>
              </a:ext>
            </a:extLst>
          </p:cNvPr>
          <p:cNvSpPr>
            <a:spLocks noGrp="1"/>
          </p:cNvSpPr>
          <p:nvPr>
            <p:ph type="dt" sz="half" idx="10"/>
          </p:nvPr>
        </p:nvSpPr>
        <p:spPr/>
        <p:txBody>
          <a:bodyPr/>
          <a:lstStyle/>
          <a:p>
            <a:fld id="{AF7D96A3-C3A6-47D3-8FED-972DED99D5D3}" type="datetimeFigureOut">
              <a:rPr lang="en-US" smtClean="0"/>
              <a:t>7/20/2020</a:t>
            </a:fld>
            <a:endParaRPr lang="en-US" dirty="0"/>
          </a:p>
        </p:txBody>
      </p:sp>
      <p:sp>
        <p:nvSpPr>
          <p:cNvPr id="3" name="Footer Placeholder 2">
            <a:extLst>
              <a:ext uri="{FF2B5EF4-FFF2-40B4-BE49-F238E27FC236}">
                <a16:creationId xmlns:a16="http://schemas.microsoft.com/office/drawing/2014/main" id="{9557C965-5CC3-4F56-922D-F201562FA8A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D7DC597-F6C3-44FA-A539-C8A5EFD68C6E}"/>
              </a:ext>
            </a:extLst>
          </p:cNvPr>
          <p:cNvSpPr>
            <a:spLocks noGrp="1"/>
          </p:cNvSpPr>
          <p:nvPr>
            <p:ph type="sldNum" sz="quarter" idx="12"/>
          </p:nvPr>
        </p:nvSpPr>
        <p:spPr/>
        <p:txBody>
          <a:bodyPr/>
          <a:lstStyle/>
          <a:p>
            <a:fld id="{1DFA10D4-D2BE-4440-9B01-A0E31526134E}" type="slidenum">
              <a:rPr lang="en-US" smtClean="0"/>
              <a:t>‹#›</a:t>
            </a:fld>
            <a:endParaRPr lang="en-US" dirty="0"/>
          </a:p>
        </p:txBody>
      </p:sp>
    </p:spTree>
    <p:extLst>
      <p:ext uri="{BB962C8B-B14F-4D97-AF65-F5344CB8AC3E}">
        <p14:creationId xmlns:p14="http://schemas.microsoft.com/office/powerpoint/2010/main" val="671351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01D26-184E-4A31-90C8-AECB47C2790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745D1B6-543C-4C7B-BFCF-C77F51E430A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985360-E3DD-4D1E-A756-385B21CFC51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C8FFB94-9CCF-43C5-8D17-7B7BAABDA232}"/>
              </a:ext>
            </a:extLst>
          </p:cNvPr>
          <p:cNvSpPr>
            <a:spLocks noGrp="1"/>
          </p:cNvSpPr>
          <p:nvPr>
            <p:ph type="dt" sz="half" idx="10"/>
          </p:nvPr>
        </p:nvSpPr>
        <p:spPr/>
        <p:txBody>
          <a:bodyPr/>
          <a:lstStyle/>
          <a:p>
            <a:fld id="{AF7D96A3-C3A6-47D3-8FED-972DED99D5D3}" type="datetimeFigureOut">
              <a:rPr lang="en-US" smtClean="0"/>
              <a:t>7/20/2020</a:t>
            </a:fld>
            <a:endParaRPr lang="en-US" dirty="0"/>
          </a:p>
        </p:txBody>
      </p:sp>
      <p:sp>
        <p:nvSpPr>
          <p:cNvPr id="6" name="Footer Placeholder 5">
            <a:extLst>
              <a:ext uri="{FF2B5EF4-FFF2-40B4-BE49-F238E27FC236}">
                <a16:creationId xmlns:a16="http://schemas.microsoft.com/office/drawing/2014/main" id="{9BFD1A51-FF17-4E3B-838C-D5EB5F0D569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FA92C4-0E0A-41C8-AC6C-B2B615F2BF93}"/>
              </a:ext>
            </a:extLst>
          </p:cNvPr>
          <p:cNvSpPr>
            <a:spLocks noGrp="1"/>
          </p:cNvSpPr>
          <p:nvPr>
            <p:ph type="sldNum" sz="quarter" idx="12"/>
          </p:nvPr>
        </p:nvSpPr>
        <p:spPr/>
        <p:txBody>
          <a:bodyPr/>
          <a:lstStyle/>
          <a:p>
            <a:fld id="{1DFA10D4-D2BE-4440-9B01-A0E31526134E}" type="slidenum">
              <a:rPr lang="en-US" smtClean="0"/>
              <a:t>‹#›</a:t>
            </a:fld>
            <a:endParaRPr lang="en-US" dirty="0"/>
          </a:p>
        </p:txBody>
      </p:sp>
    </p:spTree>
    <p:extLst>
      <p:ext uri="{BB962C8B-B14F-4D97-AF65-F5344CB8AC3E}">
        <p14:creationId xmlns:p14="http://schemas.microsoft.com/office/powerpoint/2010/main" val="669555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BF1E7-6867-416F-B4E7-81B18B139CF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04A8487-DCA4-42FE-B3F5-A8023F57B42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501082E8-05C3-467C-8B96-9879B998183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F2FDD3C-342C-45CF-A2CF-8DC918CCEF99}"/>
              </a:ext>
            </a:extLst>
          </p:cNvPr>
          <p:cNvSpPr>
            <a:spLocks noGrp="1"/>
          </p:cNvSpPr>
          <p:nvPr>
            <p:ph type="dt" sz="half" idx="10"/>
          </p:nvPr>
        </p:nvSpPr>
        <p:spPr/>
        <p:txBody>
          <a:bodyPr/>
          <a:lstStyle/>
          <a:p>
            <a:fld id="{AF7D96A3-C3A6-47D3-8FED-972DED99D5D3}" type="datetimeFigureOut">
              <a:rPr lang="en-US" smtClean="0"/>
              <a:t>7/20/2020</a:t>
            </a:fld>
            <a:endParaRPr lang="en-US" dirty="0"/>
          </a:p>
        </p:txBody>
      </p:sp>
      <p:sp>
        <p:nvSpPr>
          <p:cNvPr id="6" name="Footer Placeholder 5">
            <a:extLst>
              <a:ext uri="{FF2B5EF4-FFF2-40B4-BE49-F238E27FC236}">
                <a16:creationId xmlns:a16="http://schemas.microsoft.com/office/drawing/2014/main" id="{15E3998E-9B8A-403C-89A6-A149605DC3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1B045CE-8AD4-49CA-AA05-31BAE18CA691}"/>
              </a:ext>
            </a:extLst>
          </p:cNvPr>
          <p:cNvSpPr>
            <a:spLocks noGrp="1"/>
          </p:cNvSpPr>
          <p:nvPr>
            <p:ph type="sldNum" sz="quarter" idx="12"/>
          </p:nvPr>
        </p:nvSpPr>
        <p:spPr/>
        <p:txBody>
          <a:bodyPr/>
          <a:lstStyle/>
          <a:p>
            <a:fld id="{1DFA10D4-D2BE-4440-9B01-A0E31526134E}" type="slidenum">
              <a:rPr lang="en-US" smtClean="0"/>
              <a:t>‹#›</a:t>
            </a:fld>
            <a:endParaRPr lang="en-US" dirty="0"/>
          </a:p>
        </p:txBody>
      </p:sp>
    </p:spTree>
    <p:extLst>
      <p:ext uri="{BB962C8B-B14F-4D97-AF65-F5344CB8AC3E}">
        <p14:creationId xmlns:p14="http://schemas.microsoft.com/office/powerpoint/2010/main" val="1081467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D4650E-A48C-4FE2-ABAC-AEB3339A39E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7F1378-33DE-408B-A02F-0ED48AFFD60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B51AAE-81D3-4F03-AF90-A1D676A5F87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A87A34-81AB-432B-8DAE-1953F412C126}" type="datetimeFigureOut">
              <a:rPr lang="en-US" smtClean="0"/>
              <a:pPr/>
              <a:t>7/20/2020</a:t>
            </a:fld>
            <a:endParaRPr lang="en-US" dirty="0"/>
          </a:p>
        </p:txBody>
      </p:sp>
      <p:sp>
        <p:nvSpPr>
          <p:cNvPr id="5" name="Footer Placeholder 4">
            <a:extLst>
              <a:ext uri="{FF2B5EF4-FFF2-40B4-BE49-F238E27FC236}">
                <a16:creationId xmlns:a16="http://schemas.microsoft.com/office/drawing/2014/main" id="{9B27D1A0-790A-445A-A290-F2E4F1D2F02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00E3DA4-97E5-4777-ACA9-A5D5E7DBEBB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278088782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DAA93-FEA2-44B8-A3A4-3E7C8897E09D}"/>
              </a:ext>
            </a:extLst>
          </p:cNvPr>
          <p:cNvSpPr>
            <a:spLocks noGrp="1"/>
          </p:cNvSpPr>
          <p:nvPr>
            <p:ph type="ctrTitle"/>
          </p:nvPr>
        </p:nvSpPr>
        <p:spPr/>
        <p:txBody>
          <a:bodyPr anchor="ctr">
            <a:normAutofit/>
          </a:bodyPr>
          <a:lstStyle/>
          <a:p>
            <a:r>
              <a:rPr lang="en-US" dirty="0"/>
              <a:t>Twelve Years To Go</a:t>
            </a:r>
          </a:p>
        </p:txBody>
      </p:sp>
      <p:sp>
        <p:nvSpPr>
          <p:cNvPr id="3" name="Subtitle 2">
            <a:extLst>
              <a:ext uri="{FF2B5EF4-FFF2-40B4-BE49-F238E27FC236}">
                <a16:creationId xmlns:a16="http://schemas.microsoft.com/office/drawing/2014/main" id="{026032DC-F28A-405F-9743-0E58D3015A5E}"/>
              </a:ext>
            </a:extLst>
          </p:cNvPr>
          <p:cNvSpPr>
            <a:spLocks noGrp="1"/>
          </p:cNvSpPr>
          <p:nvPr>
            <p:ph type="subTitle" idx="1"/>
          </p:nvPr>
        </p:nvSpPr>
        <p:spPr/>
        <p:txBody>
          <a:bodyPr anchor="ctr">
            <a:normAutofit/>
          </a:bodyPr>
          <a:lstStyle/>
          <a:p>
            <a:r>
              <a:rPr lang="en-US" dirty="0"/>
              <a:t>The Christian Home Series</a:t>
            </a:r>
          </a:p>
          <a:p>
            <a:r>
              <a:rPr lang="en-US" dirty="0"/>
              <a:t>Sermon #8</a:t>
            </a:r>
          </a:p>
          <a:p>
            <a:r>
              <a:rPr lang="en-US" dirty="0"/>
              <a:t>Greg Gay</a:t>
            </a:r>
          </a:p>
          <a:p>
            <a:endParaRPr lang="en-US" dirty="0"/>
          </a:p>
        </p:txBody>
      </p:sp>
    </p:spTree>
    <p:extLst>
      <p:ext uri="{BB962C8B-B14F-4D97-AF65-F5344CB8AC3E}">
        <p14:creationId xmlns:p14="http://schemas.microsoft.com/office/powerpoint/2010/main" val="3287089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Twelve Years To Go</a:t>
            </a:r>
            <a:endParaRPr b="1" dirty="0"/>
          </a:p>
        </p:txBody>
      </p:sp>
      <p:sp>
        <p:nvSpPr>
          <p:cNvPr id="115" name="Shape 115"/>
          <p:cNvSpPr txBox="1">
            <a:spLocks noGrp="1"/>
          </p:cNvSpPr>
          <p:nvPr>
            <p:ph idx="1"/>
          </p:nvPr>
        </p:nvSpPr>
        <p:spPr>
          <a:xfrm>
            <a:off x="628650" y="1195200"/>
            <a:ext cx="7886700" cy="3437523"/>
          </a:xfrm>
          <a:prstGeom prst="rect">
            <a:avLst/>
          </a:prstGeom>
        </p:spPr>
        <p:txBody>
          <a:bodyPr spcFirstLastPara="1" wrap="square" lIns="91425" tIns="91425" rIns="91425" bIns="91425" anchor="t" anchorCtr="0">
            <a:noAutofit/>
          </a:bodyPr>
          <a:lstStyle/>
          <a:p>
            <a:pPr marL="342900" algn="ctr"/>
            <a:r>
              <a:rPr lang="en" sz="2400" dirty="0">
                <a:solidFill>
                  <a:srgbClr val="000000"/>
                </a:solidFill>
              </a:rPr>
              <a:t>The </a:t>
            </a:r>
            <a:r>
              <a:rPr lang="en-US" sz="2400" dirty="0">
                <a:solidFill>
                  <a:srgbClr val="000000"/>
                </a:solidFill>
              </a:rPr>
              <a:t>True </a:t>
            </a:r>
            <a:r>
              <a:rPr lang="en" sz="2400" dirty="0">
                <a:solidFill>
                  <a:srgbClr val="000000"/>
                </a:solidFill>
              </a:rPr>
              <a:t>Story of Hezekiah, Hephzibah, and Manasseh</a:t>
            </a:r>
            <a:endParaRPr sz="2400" dirty="0">
              <a:solidFill>
                <a:srgbClr val="000000"/>
              </a:solidFill>
            </a:endParaRPr>
          </a:p>
          <a:p>
            <a:pPr marL="342900">
              <a:lnSpc>
                <a:spcPct val="150000"/>
              </a:lnSpc>
              <a:spcBef>
                <a:spcPts val="800"/>
              </a:spcBef>
              <a:buClr>
                <a:schemeClr val="dk1"/>
              </a:buClr>
              <a:buSzPts val="1100"/>
            </a:pPr>
            <a:r>
              <a:rPr lang="en" sz="2400" b="1" dirty="0">
                <a:solidFill>
                  <a:srgbClr val="000000"/>
                </a:solidFill>
              </a:rPr>
              <a:t>2 Kings 21:1 </a:t>
            </a:r>
            <a:r>
              <a:rPr lang="en" sz="2400" dirty="0">
                <a:solidFill>
                  <a:srgbClr val="000000"/>
                </a:solidFill>
              </a:rPr>
              <a:t>Manasseh </a:t>
            </a:r>
            <a:r>
              <a:rPr lang="en" sz="2400" i="1" dirty="0">
                <a:solidFill>
                  <a:srgbClr val="000000"/>
                </a:solidFill>
              </a:rPr>
              <a:t>was</a:t>
            </a:r>
            <a:r>
              <a:rPr lang="en" sz="2400" dirty="0">
                <a:solidFill>
                  <a:srgbClr val="000000"/>
                </a:solidFill>
              </a:rPr>
              <a:t> twelve years old when he became king, and he reigned fifty-five years in Jerusalem [</a:t>
            </a:r>
            <a:r>
              <a:rPr lang="en-US" sz="2400" dirty="0">
                <a:solidFill>
                  <a:srgbClr val="000000"/>
                </a:solidFill>
              </a:rPr>
              <a:t>over Judah]</a:t>
            </a:r>
            <a:r>
              <a:rPr lang="en" sz="2400" dirty="0">
                <a:solidFill>
                  <a:srgbClr val="000000"/>
                </a:solidFill>
              </a:rPr>
              <a:t>. His mother’s name </a:t>
            </a:r>
            <a:r>
              <a:rPr lang="en" sz="2400" i="1" dirty="0">
                <a:solidFill>
                  <a:srgbClr val="000000"/>
                </a:solidFill>
              </a:rPr>
              <a:t>was</a:t>
            </a:r>
            <a:r>
              <a:rPr lang="en" sz="2400" dirty="0">
                <a:solidFill>
                  <a:srgbClr val="000000"/>
                </a:solidFill>
              </a:rPr>
              <a:t> Hephzibah. </a:t>
            </a:r>
            <a:endParaRPr sz="2400" dirty="0">
              <a:solidFill>
                <a:srgbClr val="000000"/>
              </a:solidFill>
            </a:endParaRPr>
          </a:p>
          <a:p>
            <a:pPr marL="0" lvl="0" indent="0">
              <a:spcBef>
                <a:spcPts val="800"/>
              </a:spcBef>
              <a:spcAft>
                <a:spcPts val="1600"/>
              </a:spcAft>
              <a:buNone/>
            </a:pP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311700" y="110975"/>
            <a:ext cx="8520600" cy="582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We meet Hezekiah, King of Judah:</a:t>
            </a:r>
            <a:endParaRPr dirty="0"/>
          </a:p>
        </p:txBody>
      </p:sp>
      <p:sp>
        <p:nvSpPr>
          <p:cNvPr id="121" name="Shape 121"/>
          <p:cNvSpPr txBox="1">
            <a:spLocks noGrp="1"/>
          </p:cNvSpPr>
          <p:nvPr>
            <p:ph type="body" idx="1"/>
          </p:nvPr>
        </p:nvSpPr>
        <p:spPr>
          <a:xfrm>
            <a:off x="311700" y="693575"/>
            <a:ext cx="8520600" cy="4338950"/>
          </a:xfrm>
          <a:prstGeom prst="rect">
            <a:avLst/>
          </a:prstGeom>
        </p:spPr>
        <p:txBody>
          <a:bodyPr spcFirstLastPara="1" wrap="square" lIns="91425" tIns="91425" rIns="91425" bIns="91425" anchor="t" anchorCtr="0">
            <a:noAutofit/>
          </a:bodyPr>
          <a:lstStyle/>
          <a:p>
            <a:pPr marL="342900">
              <a:buClr>
                <a:schemeClr val="dk1"/>
              </a:buClr>
              <a:buSzPts val="1100"/>
            </a:pPr>
            <a:r>
              <a:rPr lang="en" sz="2200" b="1" dirty="0">
                <a:solidFill>
                  <a:schemeClr val="dk1"/>
                </a:solidFill>
              </a:rPr>
              <a:t>2</a:t>
            </a:r>
            <a:r>
              <a:rPr lang="en" sz="2200" b="1" dirty="0">
                <a:solidFill>
                  <a:schemeClr val="tx1"/>
                </a:solidFill>
              </a:rPr>
              <a:t> Kings 20: 1 - 6 </a:t>
            </a:r>
            <a:r>
              <a:rPr lang="en" sz="2200" dirty="0">
                <a:solidFill>
                  <a:schemeClr val="tx1"/>
                </a:solidFill>
              </a:rPr>
              <a:t>1 In those days Hezekiah was sick and near death. And Isaiah the prophet, the son of Amoz, went to him and said to him, "Thus says the Lord: </a:t>
            </a:r>
            <a:r>
              <a:rPr lang="en" sz="2200" b="1" dirty="0">
                <a:solidFill>
                  <a:schemeClr val="tx1"/>
                </a:solidFill>
              </a:rPr>
              <a:t>'Set your house in order, for you shall die</a:t>
            </a:r>
            <a:r>
              <a:rPr lang="en" sz="2200" dirty="0">
                <a:solidFill>
                  <a:schemeClr val="tx1"/>
                </a:solidFill>
              </a:rPr>
              <a:t>, and not live.' " 2 Then he turned his face toward the wall, and prayed to the Lord, saying, 3 "Remember now, O Lord, I pray, how I have walked before You in truth and with a loyal heart, and have done what was good in Your sight." And Hezekiah wept bitterly. 4 And it happened, before Isaiah had gone out into the middle court, that the word of the Lord came to him, saying, 5 "Return and tell Hezekiah the leader of My people, 'Thus says the Lord, the God of David your father: "I have heard your prayer, I have seen your tears; surely I will heal you. On the third day you shall go up to the house of the Lord. 6 </a:t>
            </a:r>
            <a:r>
              <a:rPr lang="en" sz="2200" b="1" dirty="0">
                <a:solidFill>
                  <a:schemeClr val="tx1"/>
                </a:solidFill>
              </a:rPr>
              <a:t>And I will add to your days fifteen years.</a:t>
            </a:r>
            <a:endParaRPr sz="2200" b="1"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15 </a:t>
            </a:r>
            <a:r>
              <a:rPr lang="en-US" dirty="0"/>
              <a:t>years of guaranteed life! </a:t>
            </a:r>
            <a:endParaRPr dirty="0"/>
          </a:p>
        </p:txBody>
      </p:sp>
      <p:sp>
        <p:nvSpPr>
          <p:cNvPr id="127" name="Shape 127"/>
          <p:cNvSpPr txBox="1">
            <a:spLocks noGrp="1"/>
          </p:cNvSpPr>
          <p:nvPr>
            <p:ph type="body" idx="1"/>
          </p:nvPr>
        </p:nvSpPr>
        <p:spPr>
          <a:xfrm>
            <a:off x="311700" y="1127525"/>
            <a:ext cx="8520600" cy="3416400"/>
          </a:xfrm>
          <a:prstGeom prst="rect">
            <a:avLst/>
          </a:prstGeom>
        </p:spPr>
        <p:txBody>
          <a:bodyPr spcFirstLastPara="1" wrap="square" lIns="91425" tIns="91425" rIns="91425" bIns="91425" anchor="t" anchorCtr="0">
            <a:noAutofit/>
          </a:bodyPr>
          <a:lstStyle/>
          <a:p>
            <a:pPr marL="342900">
              <a:spcBef>
                <a:spcPts val="1600"/>
              </a:spcBef>
            </a:pPr>
            <a:r>
              <a:rPr lang="en" sz="2400" dirty="0">
                <a:solidFill>
                  <a:schemeClr val="tx1"/>
                </a:solidFill>
              </a:rPr>
              <a:t>3 years into this promise, Hezekiah and his wife, Hephzibah have a s</a:t>
            </a:r>
            <a:r>
              <a:rPr lang="en-US" sz="2400" dirty="0">
                <a:solidFill>
                  <a:schemeClr val="tx1"/>
                </a:solidFill>
              </a:rPr>
              <a:t>on, their only child, Manasseh.</a:t>
            </a:r>
            <a:r>
              <a:rPr lang="en" sz="2400" dirty="0">
                <a:solidFill>
                  <a:schemeClr val="tx1"/>
                </a:solidFill>
              </a:rPr>
              <a:t> </a:t>
            </a:r>
            <a:endParaRPr sz="2400" dirty="0">
              <a:solidFill>
                <a:schemeClr val="tx1"/>
              </a:solidFill>
            </a:endParaRPr>
          </a:p>
          <a:p>
            <a:pPr marL="342900">
              <a:spcBef>
                <a:spcPts val="1600"/>
              </a:spcBef>
              <a:spcAft>
                <a:spcPts val="1600"/>
              </a:spcAft>
            </a:pPr>
            <a:r>
              <a:rPr lang="en" sz="2400" dirty="0">
                <a:solidFill>
                  <a:schemeClr val="tx1"/>
                </a:solidFill>
              </a:rPr>
              <a:t>Now, for Hezekiah, there is </a:t>
            </a:r>
            <a:r>
              <a:rPr lang="en" sz="2400" b="1" dirty="0">
                <a:solidFill>
                  <a:schemeClr val="tx1"/>
                </a:solidFill>
              </a:rPr>
              <a:t>Twelve Years To Go!</a:t>
            </a:r>
          </a:p>
          <a:p>
            <a:pPr marL="342900">
              <a:spcBef>
                <a:spcPts val="600"/>
              </a:spcBef>
              <a:spcAft>
                <a:spcPts val="600"/>
              </a:spcAft>
            </a:pPr>
            <a:r>
              <a:rPr lang="en" sz="2400" dirty="0"/>
              <a:t>12 years </a:t>
            </a:r>
            <a:r>
              <a:rPr lang="en-US" sz="2400" dirty="0"/>
              <a:t>left for Hezekiah to be with his wife Hephzibah. </a:t>
            </a:r>
          </a:p>
          <a:p>
            <a:pPr marL="342900">
              <a:spcBef>
                <a:spcPts val="600"/>
              </a:spcBef>
              <a:spcAft>
                <a:spcPts val="600"/>
              </a:spcAft>
            </a:pPr>
            <a:r>
              <a:rPr lang="en-US" sz="2400" dirty="0"/>
              <a:t>12 years left for Hezekiah and Hephzibah as parents to raise their son, before the remaining years are left up to Hephzibah by herself.</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3B52B-6A1D-4320-B285-31049CC547A4}"/>
              </a:ext>
            </a:extLst>
          </p:cNvPr>
          <p:cNvSpPr>
            <a:spLocks noGrp="1"/>
          </p:cNvSpPr>
          <p:nvPr>
            <p:ph type="title"/>
          </p:nvPr>
        </p:nvSpPr>
        <p:spPr/>
        <p:txBody>
          <a:bodyPr>
            <a:normAutofit fontScale="90000"/>
          </a:bodyPr>
          <a:lstStyle/>
          <a:p>
            <a:r>
              <a:rPr lang="en-US" dirty="0"/>
              <a:t>And so it begins… Is a child a blank slate?</a:t>
            </a:r>
          </a:p>
        </p:txBody>
      </p:sp>
      <p:sp>
        <p:nvSpPr>
          <p:cNvPr id="3" name="Text Placeholder 2">
            <a:extLst>
              <a:ext uri="{FF2B5EF4-FFF2-40B4-BE49-F238E27FC236}">
                <a16:creationId xmlns:a16="http://schemas.microsoft.com/office/drawing/2014/main" id="{79306095-5593-4E4F-A91E-BB44701BDEF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7746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44F4-97C5-4B78-9EBA-40FAFD18DEC3}"/>
              </a:ext>
            </a:extLst>
          </p:cNvPr>
          <p:cNvSpPr>
            <a:spLocks noGrp="1"/>
          </p:cNvSpPr>
          <p:nvPr>
            <p:ph type="title"/>
          </p:nvPr>
        </p:nvSpPr>
        <p:spPr/>
        <p:txBody>
          <a:bodyPr>
            <a:normAutofit fontScale="90000"/>
          </a:bodyPr>
          <a:lstStyle/>
          <a:p>
            <a:r>
              <a:rPr lang="en-US" dirty="0"/>
              <a:t>A Blank Slate?</a:t>
            </a:r>
          </a:p>
        </p:txBody>
      </p:sp>
      <p:sp>
        <p:nvSpPr>
          <p:cNvPr id="3" name="Text Placeholder 2">
            <a:extLst>
              <a:ext uri="{FF2B5EF4-FFF2-40B4-BE49-F238E27FC236}">
                <a16:creationId xmlns:a16="http://schemas.microsoft.com/office/drawing/2014/main" id="{BE753603-FBC7-4085-9598-5054C511C221}"/>
              </a:ext>
            </a:extLst>
          </p:cNvPr>
          <p:cNvSpPr>
            <a:spLocks noGrp="1"/>
          </p:cNvSpPr>
          <p:nvPr>
            <p:ph type="body" idx="1"/>
          </p:nvPr>
        </p:nvSpPr>
        <p:spPr>
          <a:xfrm>
            <a:off x="311700" y="1152474"/>
            <a:ext cx="8520600" cy="3793925"/>
          </a:xfrm>
        </p:spPr>
        <p:txBody>
          <a:bodyPr>
            <a:noAutofit/>
          </a:bodyPr>
          <a:lstStyle/>
          <a:p>
            <a:r>
              <a:rPr lang="en-US" sz="2400" b="1" dirty="0"/>
              <a:t>Nature</a:t>
            </a:r>
            <a:r>
              <a:rPr lang="en-US" sz="2400" dirty="0"/>
              <a:t> refers to all of the genes and hereditary factors that influence who we are—from our physical appearance to our personality characteristics.</a:t>
            </a:r>
          </a:p>
          <a:p>
            <a:r>
              <a:rPr lang="en-US" sz="2400" b="1" dirty="0"/>
              <a:t>Nurture</a:t>
            </a:r>
            <a:r>
              <a:rPr lang="en-US" sz="2400" dirty="0"/>
              <a:t> refers to all the environmental variables that impact who we are, including our early childhood experiences, how we were raised, our social relationships, and our surrounding culture.</a:t>
            </a:r>
          </a:p>
          <a:p>
            <a:r>
              <a:rPr lang="en-US" sz="2400" dirty="0"/>
              <a:t>Sooooo, is there nothing we can do about either one?</a:t>
            </a:r>
          </a:p>
          <a:p>
            <a:r>
              <a:rPr lang="en-US" sz="2400" dirty="0"/>
              <a:t>My presumption: Nature is not controlled by us. Nurture is learned through the culture in which we interact. </a:t>
            </a:r>
          </a:p>
        </p:txBody>
      </p:sp>
    </p:spTree>
    <p:extLst>
      <p:ext uri="{BB962C8B-B14F-4D97-AF65-F5344CB8AC3E}">
        <p14:creationId xmlns:p14="http://schemas.microsoft.com/office/powerpoint/2010/main" val="3368443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67E72-3DB1-4587-9177-6051F3A5D450}"/>
              </a:ext>
            </a:extLst>
          </p:cNvPr>
          <p:cNvSpPr>
            <a:spLocks noGrp="1"/>
          </p:cNvSpPr>
          <p:nvPr>
            <p:ph type="title"/>
          </p:nvPr>
        </p:nvSpPr>
        <p:spPr>
          <a:xfrm>
            <a:off x="628650" y="131618"/>
            <a:ext cx="7886700" cy="574964"/>
          </a:xfrm>
        </p:spPr>
        <p:txBody>
          <a:bodyPr/>
          <a:lstStyle/>
          <a:p>
            <a:r>
              <a:rPr lang="en-US" dirty="0"/>
              <a:t>Choices and Chance = no guarantees in life</a:t>
            </a:r>
          </a:p>
        </p:txBody>
      </p:sp>
      <p:sp>
        <p:nvSpPr>
          <p:cNvPr id="3" name="Content Placeholder 2">
            <a:extLst>
              <a:ext uri="{FF2B5EF4-FFF2-40B4-BE49-F238E27FC236}">
                <a16:creationId xmlns:a16="http://schemas.microsoft.com/office/drawing/2014/main" id="{B1C2F12B-FC5E-45D0-B798-D809DD10CAE7}"/>
              </a:ext>
            </a:extLst>
          </p:cNvPr>
          <p:cNvSpPr>
            <a:spLocks noGrp="1"/>
          </p:cNvSpPr>
          <p:nvPr>
            <p:ph idx="1"/>
          </p:nvPr>
        </p:nvSpPr>
        <p:spPr>
          <a:xfrm>
            <a:off x="628650" y="706582"/>
            <a:ext cx="7886700" cy="4305300"/>
          </a:xfrm>
        </p:spPr>
        <p:txBody>
          <a:bodyPr>
            <a:normAutofit lnSpcReduction="10000"/>
          </a:bodyPr>
          <a:lstStyle/>
          <a:p>
            <a:r>
              <a:rPr lang="en-US" sz="2400" dirty="0"/>
              <a:t>Eccl 9:11   I returned and saw under the sun that — </a:t>
            </a:r>
          </a:p>
          <a:p>
            <a:r>
              <a:rPr lang="en-US" sz="2400" dirty="0"/>
              <a:t>The race is not to the swift, [the fastest does not always win the race]</a:t>
            </a:r>
          </a:p>
          <a:p>
            <a:r>
              <a:rPr lang="en-US" sz="2400" dirty="0"/>
              <a:t>Nor the battle to the strong, [the strongest does not always win the battle]</a:t>
            </a:r>
          </a:p>
          <a:p>
            <a:r>
              <a:rPr lang="en-US" sz="2400" dirty="0"/>
              <a:t>Nor bread to the wise, [the wisest does not always have plenty]</a:t>
            </a:r>
          </a:p>
          <a:p>
            <a:r>
              <a:rPr lang="en-US" sz="2400" dirty="0"/>
              <a:t>Nor riches to men of understanding, [the shrewdest are not always rich]</a:t>
            </a:r>
          </a:p>
          <a:p>
            <a:r>
              <a:rPr lang="en-US" sz="2400" dirty="0"/>
              <a:t>Nor favor to men of skill; [best jobs &amp; appreciation not always for the most skillful]</a:t>
            </a:r>
          </a:p>
          <a:p>
            <a:r>
              <a:rPr lang="en-US" sz="2400" b="1" dirty="0"/>
              <a:t>But time and chance happen to them all. </a:t>
            </a:r>
          </a:p>
          <a:p>
            <a:endParaRPr lang="en-US" dirty="0"/>
          </a:p>
        </p:txBody>
      </p:sp>
    </p:spTree>
    <p:extLst>
      <p:ext uri="{BB962C8B-B14F-4D97-AF65-F5344CB8AC3E}">
        <p14:creationId xmlns:p14="http://schemas.microsoft.com/office/powerpoint/2010/main" val="2083941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410E-B330-4C09-A9AB-21F3C638B1D2}"/>
              </a:ext>
            </a:extLst>
          </p:cNvPr>
          <p:cNvSpPr>
            <a:spLocks noGrp="1"/>
          </p:cNvSpPr>
          <p:nvPr>
            <p:ph type="title"/>
          </p:nvPr>
        </p:nvSpPr>
        <p:spPr>
          <a:xfrm>
            <a:off x="628650" y="114302"/>
            <a:ext cx="7886700" cy="592280"/>
          </a:xfrm>
        </p:spPr>
        <p:txBody>
          <a:bodyPr>
            <a:normAutofit/>
          </a:bodyPr>
          <a:lstStyle/>
          <a:p>
            <a:r>
              <a:rPr lang="en-US" dirty="0"/>
              <a:t>Free Will – Life’s choices set before us</a:t>
            </a:r>
          </a:p>
        </p:txBody>
      </p:sp>
      <p:sp>
        <p:nvSpPr>
          <p:cNvPr id="3" name="Content Placeholder 2">
            <a:extLst>
              <a:ext uri="{FF2B5EF4-FFF2-40B4-BE49-F238E27FC236}">
                <a16:creationId xmlns:a16="http://schemas.microsoft.com/office/drawing/2014/main" id="{A128FCFA-4C6A-4CBA-805A-DE96F6697593}"/>
              </a:ext>
            </a:extLst>
          </p:cNvPr>
          <p:cNvSpPr>
            <a:spLocks noGrp="1"/>
          </p:cNvSpPr>
          <p:nvPr>
            <p:ph idx="1"/>
          </p:nvPr>
        </p:nvSpPr>
        <p:spPr>
          <a:xfrm>
            <a:off x="628650" y="637310"/>
            <a:ext cx="7886700" cy="4391888"/>
          </a:xfrm>
        </p:spPr>
        <p:txBody>
          <a:bodyPr>
            <a:normAutofit fontScale="92500"/>
          </a:bodyPr>
          <a:lstStyle/>
          <a:p>
            <a:r>
              <a:rPr lang="en-US" dirty="0"/>
              <a:t>Deut 30:15-20     Moses to Israel: 15 "See, I have set before you today life and good, death and evil… I call heaven and earth as witnesses today against you, that </a:t>
            </a:r>
            <a:r>
              <a:rPr lang="en-US" b="1" dirty="0"/>
              <a:t>I have set before you life and death, blessing and cursing; therefore choose life</a:t>
            </a:r>
            <a:r>
              <a:rPr lang="en-US" dirty="0"/>
              <a:t>, that both you and your descendants may live; 20 that you may love the Lord your God, that you may obey His voice, and that you may cling to Him, for He is your life and the length of your days; and that you may dwell in the land which the Lord swore to your fathers, to Abraham, Isaac, and Jacob, to give them." </a:t>
            </a:r>
          </a:p>
          <a:p>
            <a:r>
              <a:rPr lang="en-US" dirty="0"/>
              <a:t>Josh 24:14-15      Joshua to Israel: 14 "Now therefore, fear the Lord, serve Him in sincerity and in truth, and put away the gods which your fathers served on the other side of the River and in Egypt. Serve the Lord! 15 And if it seems evil to you to serve the Lord</a:t>
            </a:r>
            <a:r>
              <a:rPr lang="en-US" b="1" dirty="0"/>
              <a:t>, choose for yourselves this day whom you will serve</a:t>
            </a:r>
            <a:r>
              <a:rPr lang="en-US" dirty="0"/>
              <a:t>, whether the gods which your fathers served that were on the other side of the River, or the gods of the Amorites, in whose land you dwell. But as for me and my house, we will serve the Lord." </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413199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D22B5-3C31-4267-887C-A5DC0FCFAD3A}"/>
              </a:ext>
            </a:extLst>
          </p:cNvPr>
          <p:cNvSpPr>
            <a:spLocks noGrp="1"/>
          </p:cNvSpPr>
          <p:nvPr>
            <p:ph type="title"/>
          </p:nvPr>
        </p:nvSpPr>
        <p:spPr/>
        <p:txBody>
          <a:bodyPr>
            <a:normAutofit fontScale="90000"/>
          </a:bodyPr>
          <a:lstStyle/>
          <a:p>
            <a:r>
              <a:rPr lang="en-US" dirty="0"/>
              <a:t>What do we want to “set before” our children?</a:t>
            </a:r>
          </a:p>
        </p:txBody>
      </p:sp>
      <p:sp>
        <p:nvSpPr>
          <p:cNvPr id="3" name="Text Placeholder 2">
            <a:extLst>
              <a:ext uri="{FF2B5EF4-FFF2-40B4-BE49-F238E27FC236}">
                <a16:creationId xmlns:a16="http://schemas.microsoft.com/office/drawing/2014/main" id="{A06C062B-6372-44A0-B72A-336EC926E5C9}"/>
              </a:ext>
            </a:extLst>
          </p:cNvPr>
          <p:cNvSpPr>
            <a:spLocks noGrp="1"/>
          </p:cNvSpPr>
          <p:nvPr>
            <p:ph type="body" idx="1"/>
          </p:nvPr>
        </p:nvSpPr>
        <p:spPr/>
        <p:txBody>
          <a:bodyPr>
            <a:normAutofit/>
          </a:bodyPr>
          <a:lstStyle/>
          <a:p>
            <a:r>
              <a:rPr lang="en-US" sz="3200" dirty="0"/>
              <a:t>Everything good, of course!</a:t>
            </a:r>
          </a:p>
          <a:p>
            <a:pPr marL="114300" indent="0">
              <a:buNone/>
            </a:pPr>
            <a:endParaRPr lang="en-US" sz="3200" dirty="0"/>
          </a:p>
          <a:p>
            <a:r>
              <a:rPr lang="en-US" sz="3200" dirty="0"/>
              <a:t>What do we want them to “choose?”</a:t>
            </a:r>
          </a:p>
          <a:p>
            <a:pPr lvl="1"/>
            <a:r>
              <a:rPr lang="en-US" sz="3200" dirty="0"/>
              <a:t>Only wonderful choices, of course!</a:t>
            </a:r>
          </a:p>
        </p:txBody>
      </p:sp>
    </p:spTree>
    <p:extLst>
      <p:ext uri="{BB962C8B-B14F-4D97-AF65-F5344CB8AC3E}">
        <p14:creationId xmlns:p14="http://schemas.microsoft.com/office/powerpoint/2010/main" val="1159727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03F65-B32B-46AF-B699-7D9B62FC46FB}"/>
              </a:ext>
            </a:extLst>
          </p:cNvPr>
          <p:cNvSpPr>
            <a:spLocks noGrp="1"/>
          </p:cNvSpPr>
          <p:nvPr>
            <p:ph type="title"/>
          </p:nvPr>
        </p:nvSpPr>
        <p:spPr/>
        <p:txBody>
          <a:bodyPr>
            <a:normAutofit fontScale="90000"/>
          </a:bodyPr>
          <a:lstStyle/>
          <a:p>
            <a:r>
              <a:rPr lang="en-US" dirty="0"/>
              <a:t>76 Parents &amp; Educators:</a:t>
            </a:r>
          </a:p>
        </p:txBody>
      </p:sp>
      <p:sp>
        <p:nvSpPr>
          <p:cNvPr id="3" name="Text Placeholder 2">
            <a:extLst>
              <a:ext uri="{FF2B5EF4-FFF2-40B4-BE49-F238E27FC236}">
                <a16:creationId xmlns:a16="http://schemas.microsoft.com/office/drawing/2014/main" id="{B340871D-9DF7-440D-B6D9-59DE4806DF7F}"/>
              </a:ext>
            </a:extLst>
          </p:cNvPr>
          <p:cNvSpPr>
            <a:spLocks noGrp="1"/>
          </p:cNvSpPr>
          <p:nvPr>
            <p:ph type="body" idx="1"/>
          </p:nvPr>
        </p:nvSpPr>
        <p:spPr/>
        <p:txBody>
          <a:bodyPr/>
          <a:lstStyle/>
          <a:p>
            <a:r>
              <a:rPr lang="en-US" dirty="0"/>
              <a:t>“What’s The Most Important Value To Teach Your Children?”</a:t>
            </a:r>
          </a:p>
          <a:p>
            <a:pPr marL="114300" indent="0">
              <a:buNone/>
            </a:pPr>
            <a:endParaRPr lang="en-US" dirty="0"/>
          </a:p>
          <a:p>
            <a:r>
              <a:rPr lang="en-US" dirty="0"/>
              <a:t>And, “if you could only teach your kids 3 values, what would they be?”</a:t>
            </a:r>
          </a:p>
        </p:txBody>
      </p:sp>
    </p:spTree>
    <p:extLst>
      <p:ext uri="{BB962C8B-B14F-4D97-AF65-F5344CB8AC3E}">
        <p14:creationId xmlns:p14="http://schemas.microsoft.com/office/powerpoint/2010/main" val="297175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E31EA-BE84-46D1-9262-7D056B44EC9F}"/>
              </a:ext>
            </a:extLst>
          </p:cNvPr>
          <p:cNvSpPr>
            <a:spLocks noGrp="1"/>
          </p:cNvSpPr>
          <p:nvPr>
            <p:ph type="title"/>
          </p:nvPr>
        </p:nvSpPr>
        <p:spPr/>
        <p:txBody>
          <a:bodyPr>
            <a:normAutofit fontScale="90000"/>
          </a:bodyPr>
          <a:lstStyle/>
          <a:p>
            <a:endParaRPr lang="en-US" dirty="0"/>
          </a:p>
        </p:txBody>
      </p:sp>
      <p:pic>
        <p:nvPicPr>
          <p:cNvPr id="7" name="Picture 6">
            <a:extLst>
              <a:ext uri="{FF2B5EF4-FFF2-40B4-BE49-F238E27FC236}">
                <a16:creationId xmlns:a16="http://schemas.microsoft.com/office/drawing/2014/main" id="{142EBEDE-8C7E-464D-8336-1E83099A7944}"/>
              </a:ext>
            </a:extLst>
          </p:cNvPr>
          <p:cNvPicPr>
            <a:picLocks noChangeAspect="1"/>
          </p:cNvPicPr>
          <p:nvPr/>
        </p:nvPicPr>
        <p:blipFill>
          <a:blip r:embed="rId3"/>
          <a:stretch>
            <a:fillRect/>
          </a:stretch>
        </p:blipFill>
        <p:spPr>
          <a:xfrm>
            <a:off x="266700" y="271462"/>
            <a:ext cx="8610600" cy="4600575"/>
          </a:xfrm>
          <a:prstGeom prst="rect">
            <a:avLst/>
          </a:prstGeom>
        </p:spPr>
      </p:pic>
      <p:sp>
        <p:nvSpPr>
          <p:cNvPr id="3" name="Text Placeholder 2">
            <a:extLst>
              <a:ext uri="{FF2B5EF4-FFF2-40B4-BE49-F238E27FC236}">
                <a16:creationId xmlns:a16="http://schemas.microsoft.com/office/drawing/2014/main" id="{A0C327F7-24AF-46B1-8CD9-CB8CE2915966}"/>
              </a:ext>
            </a:extLst>
          </p:cNvPr>
          <p:cNvSpPr>
            <a:spLocks noGrp="1"/>
          </p:cNvSpPr>
          <p:nvPr>
            <p:ph type="body" idx="1"/>
          </p:nvPr>
        </p:nvSpPr>
        <p:spPr/>
        <p:txBody>
          <a:bodyPr/>
          <a:lstStyle/>
          <a:p>
            <a:pPr marL="114300" indent="0">
              <a:buNone/>
            </a:pPr>
            <a:endParaRPr lang="en-US" dirty="0">
              <a:solidFill>
                <a:schemeClr val="tx1"/>
              </a:solidFill>
            </a:endParaRPr>
          </a:p>
        </p:txBody>
      </p:sp>
    </p:spTree>
    <p:extLst>
      <p:ext uri="{BB962C8B-B14F-4D97-AF65-F5344CB8AC3E}">
        <p14:creationId xmlns:p14="http://schemas.microsoft.com/office/powerpoint/2010/main" val="3309990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FA40-CF80-4A18-ABCB-C604CE73BA04}"/>
              </a:ext>
            </a:extLst>
          </p:cNvPr>
          <p:cNvSpPr>
            <a:spLocks noGrp="1"/>
          </p:cNvSpPr>
          <p:nvPr>
            <p:ph type="title"/>
          </p:nvPr>
        </p:nvSpPr>
        <p:spPr/>
        <p:txBody>
          <a:bodyPr/>
          <a:lstStyle/>
          <a:p>
            <a:r>
              <a:rPr lang="en-US" dirty="0"/>
              <a:t>Once Upon A Time…God created man</a:t>
            </a:r>
          </a:p>
        </p:txBody>
      </p:sp>
      <p:sp>
        <p:nvSpPr>
          <p:cNvPr id="3" name="Content Placeholder 2">
            <a:extLst>
              <a:ext uri="{FF2B5EF4-FFF2-40B4-BE49-F238E27FC236}">
                <a16:creationId xmlns:a16="http://schemas.microsoft.com/office/drawing/2014/main" id="{F4170164-B643-4FEE-A24E-9EFDF312A435}"/>
              </a:ext>
            </a:extLst>
          </p:cNvPr>
          <p:cNvSpPr>
            <a:spLocks noGrp="1"/>
          </p:cNvSpPr>
          <p:nvPr>
            <p:ph idx="1"/>
          </p:nvPr>
        </p:nvSpPr>
        <p:spPr/>
        <p:txBody>
          <a:bodyPr>
            <a:normAutofit/>
          </a:bodyPr>
          <a:lstStyle/>
          <a:p>
            <a:r>
              <a:rPr lang="en-US" sz="2400" dirty="0"/>
              <a:t>Adam and Eve in the Garden (Adam, Gen 2:7, Eve, Gen 2:21)</a:t>
            </a:r>
          </a:p>
          <a:p>
            <a:r>
              <a:rPr lang="en-US" sz="2400" dirty="0"/>
              <a:t>Created as Adults</a:t>
            </a:r>
          </a:p>
          <a:p>
            <a:r>
              <a:rPr lang="en-US" sz="2400" dirty="0"/>
              <a:t>Declared to be: One Flesh (married)</a:t>
            </a:r>
          </a:p>
          <a:p>
            <a:r>
              <a:rPr lang="en-US" sz="2400" dirty="0"/>
              <a:t>Gen 2:24	Therefore a man shall leave his father and mother and be joined to his wife, and they shall become one flesh. </a:t>
            </a:r>
          </a:p>
          <a:p>
            <a:r>
              <a:rPr lang="en-US" sz="2400" dirty="0"/>
              <a:t>Adam and Eve were living beings capable of reproduction to create additional human beings, thus perpetuating the human species.</a:t>
            </a:r>
          </a:p>
          <a:p>
            <a:pPr marL="0" indent="0">
              <a:buNone/>
            </a:pPr>
            <a:endParaRPr lang="en-US" dirty="0"/>
          </a:p>
        </p:txBody>
      </p:sp>
    </p:spTree>
    <p:extLst>
      <p:ext uri="{BB962C8B-B14F-4D97-AF65-F5344CB8AC3E}">
        <p14:creationId xmlns:p14="http://schemas.microsoft.com/office/powerpoint/2010/main" val="2724481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6D7C7-DA7B-4F6F-B267-876EE9038350}"/>
              </a:ext>
            </a:extLst>
          </p:cNvPr>
          <p:cNvSpPr>
            <a:spLocks noGrp="1"/>
          </p:cNvSpPr>
          <p:nvPr>
            <p:ph type="title"/>
          </p:nvPr>
        </p:nvSpPr>
        <p:spPr/>
        <p:txBody>
          <a:bodyPr>
            <a:normAutofit fontScale="90000"/>
          </a:bodyPr>
          <a:lstStyle/>
          <a:p>
            <a:r>
              <a:rPr lang="en-US" dirty="0"/>
              <a:t>Values to </a:t>
            </a:r>
            <a:br>
              <a:rPr lang="en-US" dirty="0"/>
            </a:br>
            <a:r>
              <a:rPr lang="en-US" dirty="0"/>
              <a:t>teach our </a:t>
            </a:r>
            <a:br>
              <a:rPr lang="en-US" dirty="0"/>
            </a:br>
            <a:r>
              <a:rPr lang="en-US" dirty="0"/>
              <a:t>children:</a:t>
            </a:r>
          </a:p>
        </p:txBody>
      </p:sp>
      <p:pic>
        <p:nvPicPr>
          <p:cNvPr id="4" name="Picture 3">
            <a:extLst>
              <a:ext uri="{FF2B5EF4-FFF2-40B4-BE49-F238E27FC236}">
                <a16:creationId xmlns:a16="http://schemas.microsoft.com/office/drawing/2014/main" id="{56FFDCC4-6117-4768-A9AF-C114B4665604}"/>
              </a:ext>
            </a:extLst>
          </p:cNvPr>
          <p:cNvPicPr>
            <a:picLocks noChangeAspect="1"/>
          </p:cNvPicPr>
          <p:nvPr/>
        </p:nvPicPr>
        <p:blipFill>
          <a:blip r:embed="rId3"/>
          <a:stretch>
            <a:fillRect/>
          </a:stretch>
        </p:blipFill>
        <p:spPr>
          <a:xfrm>
            <a:off x="2593731" y="0"/>
            <a:ext cx="3956538" cy="5143500"/>
          </a:xfrm>
          <a:prstGeom prst="rect">
            <a:avLst/>
          </a:prstGeom>
        </p:spPr>
      </p:pic>
      <p:sp>
        <p:nvSpPr>
          <p:cNvPr id="3" name="Text Placeholder 2">
            <a:extLst>
              <a:ext uri="{FF2B5EF4-FFF2-40B4-BE49-F238E27FC236}">
                <a16:creationId xmlns:a16="http://schemas.microsoft.com/office/drawing/2014/main" id="{B4AE33DD-A7AB-43EE-B06E-2E8FCD17B2E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1370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4E722-B10B-4702-B574-1378EE063993}"/>
              </a:ext>
            </a:extLst>
          </p:cNvPr>
          <p:cNvSpPr>
            <a:spLocks noGrp="1"/>
          </p:cNvSpPr>
          <p:nvPr>
            <p:ph type="title"/>
          </p:nvPr>
        </p:nvSpPr>
        <p:spPr/>
        <p:txBody>
          <a:bodyPr>
            <a:normAutofit fontScale="90000"/>
          </a:bodyPr>
          <a:lstStyle/>
          <a:p>
            <a:r>
              <a:rPr lang="en-US" dirty="0"/>
              <a:t>We want them </a:t>
            </a:r>
            <a:br>
              <a:rPr lang="en-US" dirty="0"/>
            </a:br>
            <a:r>
              <a:rPr lang="en-US" dirty="0"/>
              <a:t>to learn spiritual </a:t>
            </a:r>
            <a:br>
              <a:rPr lang="en-US" dirty="0"/>
            </a:br>
            <a:r>
              <a:rPr lang="en-US" dirty="0"/>
              <a:t>values:	</a:t>
            </a:r>
          </a:p>
        </p:txBody>
      </p:sp>
      <p:sp>
        <p:nvSpPr>
          <p:cNvPr id="3" name="Text Placeholder 2">
            <a:extLst>
              <a:ext uri="{FF2B5EF4-FFF2-40B4-BE49-F238E27FC236}">
                <a16:creationId xmlns:a16="http://schemas.microsoft.com/office/drawing/2014/main" id="{19B5440D-EC06-4781-A851-92CC6A8AF6C6}"/>
              </a:ext>
            </a:extLst>
          </p:cNvPr>
          <p:cNvSpPr>
            <a:spLocks noGrp="1"/>
          </p:cNvSpPr>
          <p:nvPr>
            <p:ph type="body" idx="1"/>
          </p:nvPr>
        </p:nvSpPr>
        <p:spPr/>
        <p:txBody>
          <a:bodyPr/>
          <a:lstStyle/>
          <a:p>
            <a:endParaRPr lang="en-US" dirty="0">
              <a:solidFill>
                <a:schemeClr val="tx1"/>
              </a:solidFill>
            </a:endParaRPr>
          </a:p>
          <a:p>
            <a:endParaRPr lang="en-US" dirty="0"/>
          </a:p>
          <a:p>
            <a:endParaRPr lang="en-US" dirty="0">
              <a:solidFill>
                <a:schemeClr val="tx1"/>
              </a:solidFill>
            </a:endParaRPr>
          </a:p>
          <a:p>
            <a:r>
              <a:rPr lang="en-US" dirty="0">
                <a:solidFill>
                  <a:schemeClr val="tx1"/>
                </a:solidFill>
              </a:rPr>
              <a:t>Faith</a:t>
            </a:r>
          </a:p>
          <a:p>
            <a:r>
              <a:rPr lang="en-US" dirty="0"/>
              <a:t>Love</a:t>
            </a:r>
          </a:p>
          <a:p>
            <a:r>
              <a:rPr lang="en-US" dirty="0">
                <a:solidFill>
                  <a:schemeClr val="tx1"/>
                </a:solidFill>
              </a:rPr>
              <a:t>Mercy</a:t>
            </a:r>
          </a:p>
          <a:p>
            <a:r>
              <a:rPr lang="en-US" dirty="0"/>
              <a:t>Kindness</a:t>
            </a:r>
          </a:p>
          <a:p>
            <a:r>
              <a:rPr lang="en-US" dirty="0">
                <a:solidFill>
                  <a:schemeClr val="tx1"/>
                </a:solidFill>
              </a:rPr>
              <a:t>Gentleness</a:t>
            </a:r>
          </a:p>
          <a:p>
            <a:r>
              <a:rPr lang="en-US" dirty="0"/>
              <a:t>Goodness</a:t>
            </a:r>
          </a:p>
          <a:p>
            <a:r>
              <a:rPr lang="en-US" dirty="0">
                <a:solidFill>
                  <a:schemeClr val="tx1"/>
                </a:solidFill>
              </a:rPr>
              <a:t>Hope</a:t>
            </a:r>
          </a:p>
          <a:p>
            <a:r>
              <a:rPr lang="en-US" dirty="0"/>
              <a:t>Compassion</a:t>
            </a:r>
          </a:p>
          <a:p>
            <a:endParaRPr lang="en-US" dirty="0">
              <a:solidFill>
                <a:schemeClr val="tx1"/>
              </a:solidFill>
            </a:endParaRPr>
          </a:p>
        </p:txBody>
      </p:sp>
      <p:pic>
        <p:nvPicPr>
          <p:cNvPr id="4" name="Picture 3">
            <a:extLst>
              <a:ext uri="{FF2B5EF4-FFF2-40B4-BE49-F238E27FC236}">
                <a16:creationId xmlns:a16="http://schemas.microsoft.com/office/drawing/2014/main" id="{9B51C828-65F0-450E-96DE-51D1536A7685}"/>
              </a:ext>
            </a:extLst>
          </p:cNvPr>
          <p:cNvPicPr>
            <a:picLocks noChangeAspect="1"/>
          </p:cNvPicPr>
          <p:nvPr/>
        </p:nvPicPr>
        <p:blipFill>
          <a:blip r:embed="rId3"/>
          <a:stretch>
            <a:fillRect/>
          </a:stretch>
        </p:blipFill>
        <p:spPr>
          <a:xfrm>
            <a:off x="3083497" y="0"/>
            <a:ext cx="6314565" cy="5143500"/>
          </a:xfrm>
          <a:prstGeom prst="rect">
            <a:avLst/>
          </a:prstGeom>
        </p:spPr>
      </p:pic>
    </p:spTree>
    <p:extLst>
      <p:ext uri="{BB962C8B-B14F-4D97-AF65-F5344CB8AC3E}">
        <p14:creationId xmlns:p14="http://schemas.microsoft.com/office/powerpoint/2010/main" val="1310317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0A18C-29B5-4FB1-8A04-B3C2DA133F9F}"/>
              </a:ext>
            </a:extLst>
          </p:cNvPr>
          <p:cNvSpPr>
            <a:spLocks noGrp="1"/>
          </p:cNvSpPr>
          <p:nvPr>
            <p:ph type="title"/>
          </p:nvPr>
        </p:nvSpPr>
        <p:spPr/>
        <p:txBody>
          <a:bodyPr>
            <a:normAutofit fontScale="90000"/>
          </a:bodyPr>
          <a:lstStyle/>
          <a:p>
            <a:r>
              <a:rPr lang="en-US" dirty="0"/>
              <a:t>So….. I just read all those words. Does that mean everyone has now learned these values and they are an important part of their life? </a:t>
            </a:r>
          </a:p>
        </p:txBody>
      </p:sp>
      <p:sp>
        <p:nvSpPr>
          <p:cNvPr id="5" name="Content Placeholder 4">
            <a:extLst>
              <a:ext uri="{FF2B5EF4-FFF2-40B4-BE49-F238E27FC236}">
                <a16:creationId xmlns:a16="http://schemas.microsoft.com/office/drawing/2014/main" id="{CBC0D237-A8B0-4D56-90C0-D763A3CE8D01}"/>
              </a:ext>
            </a:extLst>
          </p:cNvPr>
          <p:cNvSpPr>
            <a:spLocks noGrp="1"/>
          </p:cNvSpPr>
          <p:nvPr>
            <p:ph idx="1"/>
          </p:nvPr>
        </p:nvSpPr>
        <p:spPr>
          <a:xfrm>
            <a:off x="628650" y="1699259"/>
            <a:ext cx="7886700" cy="2933463"/>
          </a:xfrm>
        </p:spPr>
        <p:txBody>
          <a:bodyPr>
            <a:normAutofit fontScale="92500" lnSpcReduction="20000"/>
          </a:bodyPr>
          <a:lstStyle/>
          <a:p>
            <a:r>
              <a:rPr lang="en-US" dirty="0"/>
              <a:t>Just saying words is not how values are taught.</a:t>
            </a:r>
          </a:p>
          <a:p>
            <a:r>
              <a:rPr lang="en-US" dirty="0"/>
              <a:t>Values are learned throughout the life cycle. In early childhood value learning is influenced by a process of interpersonal identification with the parents. Parents’ behavior toward each other and interaction with children represents certain values by explicit or implicit way. Parents tell children what is right and what is wrong, but also give example of the behavior directed to solve everyday problems. Children acquire the values of the particular gender (boys learn how to behave as boys and girls learn how to behave as girls),... </a:t>
            </a:r>
            <a:r>
              <a:rPr lang="en-US" i="1" dirty="0"/>
              <a:t>Dmitry Podolskiy, Encyclopedia of the Sciences of Learning</a:t>
            </a:r>
          </a:p>
          <a:p>
            <a:r>
              <a:rPr lang="en-US" b="1" dirty="0"/>
              <a:t>“Don’t say it if you’re not going to live it. And if you’re going to live it, you don’t have to say it anyway.”  ― Craig D. Lounsbrough</a:t>
            </a:r>
          </a:p>
          <a:p>
            <a:r>
              <a:rPr lang="en-US" b="1" dirty="0"/>
              <a:t>“value” of the day: example: humor</a:t>
            </a:r>
          </a:p>
        </p:txBody>
      </p:sp>
    </p:spTree>
    <p:extLst>
      <p:ext uri="{BB962C8B-B14F-4D97-AF65-F5344CB8AC3E}">
        <p14:creationId xmlns:p14="http://schemas.microsoft.com/office/powerpoint/2010/main" val="2926409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BB943-3C02-4E7A-8A3C-7A404751B54F}"/>
              </a:ext>
            </a:extLst>
          </p:cNvPr>
          <p:cNvSpPr>
            <a:spLocks noGrp="1"/>
          </p:cNvSpPr>
          <p:nvPr>
            <p:ph type="title"/>
          </p:nvPr>
        </p:nvSpPr>
        <p:spPr/>
        <p:txBody>
          <a:bodyPr>
            <a:normAutofit fontScale="90000"/>
          </a:bodyPr>
          <a:lstStyle/>
          <a:p>
            <a:r>
              <a:rPr lang="en-US" dirty="0"/>
              <a:t>Don’t say it if you are not going to live it:</a:t>
            </a:r>
          </a:p>
        </p:txBody>
      </p:sp>
      <p:sp>
        <p:nvSpPr>
          <p:cNvPr id="3" name="Text Placeholder 2">
            <a:extLst>
              <a:ext uri="{FF2B5EF4-FFF2-40B4-BE49-F238E27FC236}">
                <a16:creationId xmlns:a16="http://schemas.microsoft.com/office/drawing/2014/main" id="{0CCCF1BE-5F4F-4F13-ABE0-50EA90115E73}"/>
              </a:ext>
            </a:extLst>
          </p:cNvPr>
          <p:cNvSpPr>
            <a:spLocks noGrp="1"/>
          </p:cNvSpPr>
          <p:nvPr>
            <p:ph type="body" idx="1"/>
          </p:nvPr>
        </p:nvSpPr>
        <p:spPr/>
        <p:txBody>
          <a:bodyPr/>
          <a:lstStyle/>
          <a:p>
            <a:r>
              <a:rPr lang="en-US" dirty="0"/>
              <a:t>Life gives many teaching moments,  </a:t>
            </a:r>
          </a:p>
          <a:p>
            <a:endParaRPr lang="en-US" dirty="0"/>
          </a:p>
          <a:p>
            <a:r>
              <a:rPr lang="en-US" dirty="0"/>
              <a:t>Identify and discuss how it went, </a:t>
            </a:r>
          </a:p>
          <a:p>
            <a:endParaRPr lang="en-US" dirty="0"/>
          </a:p>
          <a:p>
            <a:r>
              <a:rPr lang="en-US" dirty="0"/>
              <a:t>Repeat</a:t>
            </a:r>
          </a:p>
          <a:p>
            <a:endParaRPr lang="en-US" dirty="0"/>
          </a:p>
          <a:p>
            <a:r>
              <a:rPr lang="en-US" dirty="0"/>
              <a:t>When? </a:t>
            </a:r>
          </a:p>
          <a:p>
            <a:endParaRPr lang="en-US" dirty="0"/>
          </a:p>
          <a:p>
            <a:r>
              <a:rPr lang="en-US" dirty="0"/>
              <a:t>Yes, always</a:t>
            </a:r>
          </a:p>
          <a:p>
            <a:pPr marL="114300" indent="0">
              <a:buNone/>
            </a:pPr>
            <a:endParaRPr lang="en-US" dirty="0"/>
          </a:p>
          <a:p>
            <a:pPr marL="114300" indent="0">
              <a:buNone/>
            </a:pPr>
            <a:endParaRPr lang="en-US" dirty="0"/>
          </a:p>
          <a:p>
            <a:endParaRPr lang="en-US" dirty="0"/>
          </a:p>
        </p:txBody>
      </p:sp>
    </p:spTree>
    <p:extLst>
      <p:ext uri="{BB962C8B-B14F-4D97-AF65-F5344CB8AC3E}">
        <p14:creationId xmlns:p14="http://schemas.microsoft.com/office/powerpoint/2010/main" val="3714053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B5540-A9A2-400B-B755-707A3C53A498}"/>
              </a:ext>
            </a:extLst>
          </p:cNvPr>
          <p:cNvSpPr>
            <a:spLocks noGrp="1"/>
          </p:cNvSpPr>
          <p:nvPr>
            <p:ph type="title"/>
          </p:nvPr>
        </p:nvSpPr>
        <p:spPr/>
        <p:txBody>
          <a:bodyPr>
            <a:normAutofit fontScale="90000"/>
          </a:bodyPr>
          <a:lstStyle/>
          <a:p>
            <a:r>
              <a:rPr lang="en-US" dirty="0"/>
              <a:t>Teaching Children – like Mongolian BBQ </a:t>
            </a:r>
          </a:p>
        </p:txBody>
      </p:sp>
      <p:sp>
        <p:nvSpPr>
          <p:cNvPr id="3" name="Text Placeholder 2">
            <a:extLst>
              <a:ext uri="{FF2B5EF4-FFF2-40B4-BE49-F238E27FC236}">
                <a16:creationId xmlns:a16="http://schemas.microsoft.com/office/drawing/2014/main" id="{3158AEB6-BCC8-4B6D-A582-21DF0FED440C}"/>
              </a:ext>
            </a:extLst>
          </p:cNvPr>
          <p:cNvSpPr>
            <a:spLocks noGrp="1"/>
          </p:cNvSpPr>
          <p:nvPr>
            <p:ph type="body" idx="1"/>
          </p:nvPr>
        </p:nvSpPr>
        <p:spPr/>
        <p:txBody>
          <a:bodyPr/>
          <a:lstStyle/>
          <a:p>
            <a:r>
              <a:rPr lang="en-US" dirty="0"/>
              <a:t>Start with</a:t>
            </a:r>
          </a:p>
          <a:p>
            <a:pPr marL="114300" indent="0">
              <a:buNone/>
            </a:pPr>
            <a:r>
              <a:rPr lang="en-US" dirty="0"/>
              <a:t> a bowl (child)</a:t>
            </a:r>
          </a:p>
        </p:txBody>
      </p:sp>
      <p:pic>
        <p:nvPicPr>
          <p:cNvPr id="5" name="Picture 4">
            <a:extLst>
              <a:ext uri="{FF2B5EF4-FFF2-40B4-BE49-F238E27FC236}">
                <a16:creationId xmlns:a16="http://schemas.microsoft.com/office/drawing/2014/main" id="{FE51863B-C22F-4CB3-902B-1E680522815B}"/>
              </a:ext>
            </a:extLst>
          </p:cNvPr>
          <p:cNvPicPr>
            <a:picLocks noChangeAspect="1"/>
          </p:cNvPicPr>
          <p:nvPr/>
        </p:nvPicPr>
        <p:blipFill rotWithShape="1">
          <a:blip r:embed="rId3"/>
          <a:srcRect b="7854"/>
          <a:stretch/>
        </p:blipFill>
        <p:spPr>
          <a:xfrm>
            <a:off x="2760145" y="1146393"/>
            <a:ext cx="5740760" cy="3792752"/>
          </a:xfrm>
          <a:prstGeom prst="rect">
            <a:avLst/>
          </a:prstGeom>
        </p:spPr>
      </p:pic>
    </p:spTree>
    <p:extLst>
      <p:ext uri="{BB962C8B-B14F-4D97-AF65-F5344CB8AC3E}">
        <p14:creationId xmlns:p14="http://schemas.microsoft.com/office/powerpoint/2010/main" val="3902284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A3CE9-1130-48CC-B3FB-F3B458631B35}"/>
              </a:ext>
            </a:extLst>
          </p:cNvPr>
          <p:cNvSpPr>
            <a:spLocks noGrp="1"/>
          </p:cNvSpPr>
          <p:nvPr>
            <p:ph type="title"/>
          </p:nvPr>
        </p:nvSpPr>
        <p:spPr>
          <a:xfrm>
            <a:off x="628650" y="0"/>
            <a:ext cx="7886700" cy="739326"/>
          </a:xfrm>
        </p:spPr>
        <p:txBody>
          <a:bodyPr>
            <a:normAutofit fontScale="90000"/>
          </a:bodyPr>
          <a:lstStyle/>
          <a:p>
            <a:r>
              <a:rPr lang="en-US" dirty="0"/>
              <a:t>Add ingredients </a:t>
            </a:r>
            <a:br>
              <a:rPr lang="en-US" dirty="0"/>
            </a:br>
            <a:r>
              <a:rPr lang="en-US" dirty="0"/>
              <a:t>(values)</a:t>
            </a:r>
          </a:p>
        </p:txBody>
      </p:sp>
      <p:pic>
        <p:nvPicPr>
          <p:cNvPr id="3" name="Picture 2">
            <a:extLst>
              <a:ext uri="{FF2B5EF4-FFF2-40B4-BE49-F238E27FC236}">
                <a16:creationId xmlns:a16="http://schemas.microsoft.com/office/drawing/2014/main" id="{911C45FB-7B82-4B60-B460-B0F1280FE7A3}"/>
              </a:ext>
            </a:extLst>
          </p:cNvPr>
          <p:cNvPicPr>
            <a:picLocks noChangeAspect="1"/>
          </p:cNvPicPr>
          <p:nvPr/>
        </p:nvPicPr>
        <p:blipFill>
          <a:blip r:embed="rId3"/>
          <a:stretch>
            <a:fillRect/>
          </a:stretch>
        </p:blipFill>
        <p:spPr>
          <a:xfrm>
            <a:off x="253114" y="739326"/>
            <a:ext cx="2853000" cy="4279500"/>
          </a:xfrm>
          <a:prstGeom prst="rect">
            <a:avLst/>
          </a:prstGeom>
        </p:spPr>
      </p:pic>
      <p:pic>
        <p:nvPicPr>
          <p:cNvPr id="5" name="Picture 4">
            <a:extLst>
              <a:ext uri="{FF2B5EF4-FFF2-40B4-BE49-F238E27FC236}">
                <a16:creationId xmlns:a16="http://schemas.microsoft.com/office/drawing/2014/main" id="{FE9EC4B5-C0CB-4C86-8FAE-4020F88C06E7}"/>
              </a:ext>
            </a:extLst>
          </p:cNvPr>
          <p:cNvPicPr>
            <a:picLocks noChangeAspect="1"/>
          </p:cNvPicPr>
          <p:nvPr/>
        </p:nvPicPr>
        <p:blipFill>
          <a:blip r:embed="rId4"/>
          <a:stretch>
            <a:fillRect/>
          </a:stretch>
        </p:blipFill>
        <p:spPr>
          <a:xfrm>
            <a:off x="3256800" y="2470812"/>
            <a:ext cx="3076379" cy="2054925"/>
          </a:xfrm>
          <a:prstGeom prst="rect">
            <a:avLst/>
          </a:prstGeom>
        </p:spPr>
      </p:pic>
      <p:pic>
        <p:nvPicPr>
          <p:cNvPr id="8" name="Content Placeholder 7">
            <a:extLst>
              <a:ext uri="{FF2B5EF4-FFF2-40B4-BE49-F238E27FC236}">
                <a16:creationId xmlns:a16="http://schemas.microsoft.com/office/drawing/2014/main" id="{C09EC7E0-E366-4587-95F6-FCFC3A370754}"/>
              </a:ext>
            </a:extLst>
          </p:cNvPr>
          <p:cNvPicPr>
            <a:picLocks noGrp="1" noChangeAspect="1"/>
          </p:cNvPicPr>
          <p:nvPr>
            <p:ph idx="1"/>
          </p:nvPr>
        </p:nvPicPr>
        <p:blipFill>
          <a:blip r:embed="rId5"/>
          <a:stretch>
            <a:fillRect/>
          </a:stretch>
        </p:blipFill>
        <p:spPr>
          <a:xfrm>
            <a:off x="3787500" y="209498"/>
            <a:ext cx="4521300" cy="2122805"/>
          </a:xfrm>
          <a:prstGeom prst="rect">
            <a:avLst/>
          </a:prstGeom>
        </p:spPr>
      </p:pic>
      <p:pic>
        <p:nvPicPr>
          <p:cNvPr id="9" name="Picture 8">
            <a:extLst>
              <a:ext uri="{FF2B5EF4-FFF2-40B4-BE49-F238E27FC236}">
                <a16:creationId xmlns:a16="http://schemas.microsoft.com/office/drawing/2014/main" id="{93B22E15-F4DC-4C21-85AB-AD8F59D1BE60}"/>
              </a:ext>
            </a:extLst>
          </p:cNvPr>
          <p:cNvPicPr>
            <a:picLocks noChangeAspect="1"/>
          </p:cNvPicPr>
          <p:nvPr/>
        </p:nvPicPr>
        <p:blipFill>
          <a:blip r:embed="rId6"/>
          <a:stretch>
            <a:fillRect/>
          </a:stretch>
        </p:blipFill>
        <p:spPr>
          <a:xfrm>
            <a:off x="6483865" y="2664838"/>
            <a:ext cx="2752725" cy="1666875"/>
          </a:xfrm>
          <a:prstGeom prst="rect">
            <a:avLst/>
          </a:prstGeom>
        </p:spPr>
      </p:pic>
    </p:spTree>
    <p:extLst>
      <p:ext uri="{BB962C8B-B14F-4D97-AF65-F5344CB8AC3E}">
        <p14:creationId xmlns:p14="http://schemas.microsoft.com/office/powerpoint/2010/main" val="486812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A80F9-79F0-4A6C-A71F-7A8A881FD6A3}"/>
              </a:ext>
            </a:extLst>
          </p:cNvPr>
          <p:cNvSpPr>
            <a:spLocks noGrp="1"/>
          </p:cNvSpPr>
          <p:nvPr>
            <p:ph type="title"/>
          </p:nvPr>
        </p:nvSpPr>
        <p:spPr/>
        <p:txBody>
          <a:bodyPr>
            <a:normAutofit fontScale="90000"/>
          </a:bodyPr>
          <a:lstStyle/>
          <a:p>
            <a:r>
              <a:rPr lang="en-US" dirty="0"/>
              <a:t> </a:t>
            </a:r>
            <a:br>
              <a:rPr lang="en-US" dirty="0"/>
            </a:br>
            <a:r>
              <a:rPr lang="en-US" dirty="0"/>
              <a:t>Everything </a:t>
            </a:r>
            <a:br>
              <a:rPr lang="en-US" dirty="0"/>
            </a:br>
            <a:r>
              <a:rPr lang="en-US" dirty="0"/>
              <a:t>is </a:t>
            </a:r>
            <a:br>
              <a:rPr lang="en-US" dirty="0"/>
            </a:br>
            <a:r>
              <a:rPr lang="en-US" dirty="0"/>
              <a:t>important</a:t>
            </a:r>
          </a:p>
        </p:txBody>
      </p:sp>
      <p:pic>
        <p:nvPicPr>
          <p:cNvPr id="4" name="Content Placeholder 3">
            <a:extLst>
              <a:ext uri="{FF2B5EF4-FFF2-40B4-BE49-F238E27FC236}">
                <a16:creationId xmlns:a16="http://schemas.microsoft.com/office/drawing/2014/main" id="{394290E0-4A7A-4657-AC38-74D2AFF8FAA4}"/>
              </a:ext>
            </a:extLst>
          </p:cNvPr>
          <p:cNvPicPr>
            <a:picLocks noGrp="1" noChangeAspect="1"/>
          </p:cNvPicPr>
          <p:nvPr>
            <p:ph idx="1"/>
          </p:nvPr>
        </p:nvPicPr>
        <p:blipFill>
          <a:blip r:embed="rId3"/>
          <a:stretch>
            <a:fillRect/>
          </a:stretch>
        </p:blipFill>
        <p:spPr>
          <a:xfrm>
            <a:off x="2707651" y="823659"/>
            <a:ext cx="5134694" cy="3846064"/>
          </a:xfrm>
          <a:prstGeom prst="rect">
            <a:avLst/>
          </a:prstGeom>
        </p:spPr>
      </p:pic>
    </p:spTree>
    <p:extLst>
      <p:ext uri="{BB962C8B-B14F-4D97-AF65-F5344CB8AC3E}">
        <p14:creationId xmlns:p14="http://schemas.microsoft.com/office/powerpoint/2010/main" val="2894088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7E19-73E3-499B-91CC-6A04D43AE457}"/>
              </a:ext>
            </a:extLst>
          </p:cNvPr>
          <p:cNvSpPr>
            <a:spLocks noGrp="1"/>
          </p:cNvSpPr>
          <p:nvPr>
            <p:ph type="title"/>
          </p:nvPr>
        </p:nvSpPr>
        <p:spPr/>
        <p:txBody>
          <a:bodyPr>
            <a:normAutofit fontScale="90000"/>
          </a:bodyPr>
          <a:lstStyle/>
          <a:p>
            <a:r>
              <a:rPr lang="en-US" dirty="0"/>
              <a:t>Cook to </a:t>
            </a:r>
            <a:br>
              <a:rPr lang="en-US" dirty="0"/>
            </a:br>
            <a:r>
              <a:rPr lang="en-US" dirty="0"/>
              <a:t>combine</a:t>
            </a:r>
            <a:br>
              <a:rPr lang="en-US" dirty="0"/>
            </a:br>
            <a:r>
              <a:rPr lang="en-US" dirty="0"/>
              <a:t>everything</a:t>
            </a:r>
            <a:br>
              <a:rPr lang="en-US" dirty="0"/>
            </a:br>
            <a:r>
              <a:rPr lang="en-US" dirty="0"/>
              <a:t> (Life)</a:t>
            </a:r>
          </a:p>
        </p:txBody>
      </p:sp>
      <p:pic>
        <p:nvPicPr>
          <p:cNvPr id="3" name="Picture 2">
            <a:extLst>
              <a:ext uri="{FF2B5EF4-FFF2-40B4-BE49-F238E27FC236}">
                <a16:creationId xmlns:a16="http://schemas.microsoft.com/office/drawing/2014/main" id="{AD0F6BFD-F717-4758-A215-769CAF8684A4}"/>
              </a:ext>
            </a:extLst>
          </p:cNvPr>
          <p:cNvPicPr>
            <a:picLocks noChangeAspect="1"/>
          </p:cNvPicPr>
          <p:nvPr/>
        </p:nvPicPr>
        <p:blipFill>
          <a:blip r:embed="rId2"/>
          <a:stretch>
            <a:fillRect/>
          </a:stretch>
        </p:blipFill>
        <p:spPr>
          <a:xfrm>
            <a:off x="3127236" y="0"/>
            <a:ext cx="6176964" cy="4632723"/>
          </a:xfrm>
          <a:prstGeom prst="rect">
            <a:avLst/>
          </a:prstGeom>
        </p:spPr>
      </p:pic>
      <p:sp>
        <p:nvSpPr>
          <p:cNvPr id="6" name="Content Placeholder 5">
            <a:extLst>
              <a:ext uri="{FF2B5EF4-FFF2-40B4-BE49-F238E27FC236}">
                <a16:creationId xmlns:a16="http://schemas.microsoft.com/office/drawing/2014/main" id="{53D8659D-6B77-4B3D-B785-3366FDAE5FC6}"/>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25369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1602-BAC7-4531-BC2D-C08D6647C467}"/>
              </a:ext>
            </a:extLst>
          </p:cNvPr>
          <p:cNvSpPr>
            <a:spLocks noGrp="1"/>
          </p:cNvSpPr>
          <p:nvPr>
            <p:ph type="title"/>
          </p:nvPr>
        </p:nvSpPr>
        <p:spPr>
          <a:xfrm>
            <a:off x="628650" y="273844"/>
            <a:ext cx="7886700" cy="1951196"/>
          </a:xfrm>
        </p:spPr>
        <p:txBody>
          <a:bodyPr>
            <a:normAutofit/>
          </a:bodyPr>
          <a:lstStyle/>
          <a:p>
            <a:r>
              <a:rPr lang="en-US" dirty="0"/>
              <a:t>How did </a:t>
            </a:r>
            <a:br>
              <a:rPr lang="en-US" dirty="0"/>
            </a:br>
            <a:r>
              <a:rPr lang="en-US" dirty="0"/>
              <a:t>it turn out?</a:t>
            </a:r>
            <a:br>
              <a:rPr lang="en-US" dirty="0"/>
            </a:br>
            <a:r>
              <a:rPr lang="en-US" dirty="0"/>
              <a:t>Who is this</a:t>
            </a:r>
            <a:br>
              <a:rPr lang="en-US" dirty="0"/>
            </a:br>
            <a:r>
              <a:rPr lang="en-US" dirty="0"/>
              <a:t> person?</a:t>
            </a:r>
          </a:p>
        </p:txBody>
      </p:sp>
      <p:pic>
        <p:nvPicPr>
          <p:cNvPr id="4" name="Content Placeholder 3">
            <a:extLst>
              <a:ext uri="{FF2B5EF4-FFF2-40B4-BE49-F238E27FC236}">
                <a16:creationId xmlns:a16="http://schemas.microsoft.com/office/drawing/2014/main" id="{5E77959F-ACE3-4C52-A416-597E89998311}"/>
              </a:ext>
            </a:extLst>
          </p:cNvPr>
          <p:cNvPicPr>
            <a:picLocks noGrp="1" noChangeAspect="1"/>
          </p:cNvPicPr>
          <p:nvPr>
            <p:ph idx="1"/>
          </p:nvPr>
        </p:nvPicPr>
        <p:blipFill>
          <a:blip r:embed="rId3"/>
          <a:stretch>
            <a:fillRect/>
          </a:stretch>
        </p:blipFill>
        <p:spPr>
          <a:xfrm>
            <a:off x="2645620" y="586333"/>
            <a:ext cx="5718457" cy="4283323"/>
          </a:xfrm>
          <a:prstGeom prst="rect">
            <a:avLst/>
          </a:prstGeom>
        </p:spPr>
      </p:pic>
    </p:spTree>
    <p:extLst>
      <p:ext uri="{BB962C8B-B14F-4D97-AF65-F5344CB8AC3E}">
        <p14:creationId xmlns:p14="http://schemas.microsoft.com/office/powerpoint/2010/main" val="4107583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36D4B-FDED-46C0-A3E8-D114FBD2E0BE}"/>
              </a:ext>
            </a:extLst>
          </p:cNvPr>
          <p:cNvSpPr>
            <a:spLocks noGrp="1"/>
          </p:cNvSpPr>
          <p:nvPr>
            <p:ph type="title"/>
          </p:nvPr>
        </p:nvSpPr>
        <p:spPr/>
        <p:txBody>
          <a:bodyPr>
            <a:normAutofit fontScale="90000"/>
          </a:bodyPr>
          <a:lstStyle/>
          <a:p>
            <a:r>
              <a:rPr lang="en-US" dirty="0"/>
              <a:t>If parents want to increase the odds of success for our children:</a:t>
            </a:r>
          </a:p>
        </p:txBody>
      </p:sp>
      <p:sp>
        <p:nvSpPr>
          <p:cNvPr id="3" name="Content Placeholder 2">
            <a:extLst>
              <a:ext uri="{FF2B5EF4-FFF2-40B4-BE49-F238E27FC236}">
                <a16:creationId xmlns:a16="http://schemas.microsoft.com/office/drawing/2014/main" id="{B56CB829-D2CF-4456-B61A-3D91A1528401}"/>
              </a:ext>
            </a:extLst>
          </p:cNvPr>
          <p:cNvSpPr>
            <a:spLocks noGrp="1"/>
          </p:cNvSpPr>
          <p:nvPr>
            <p:ph idx="1"/>
          </p:nvPr>
        </p:nvSpPr>
        <p:spPr>
          <a:xfrm>
            <a:off x="628650" y="1173480"/>
            <a:ext cx="7886700" cy="3459243"/>
          </a:xfrm>
        </p:spPr>
        <p:txBody>
          <a:bodyPr>
            <a:normAutofit lnSpcReduction="10000"/>
          </a:bodyPr>
          <a:lstStyle/>
          <a:p>
            <a:r>
              <a:rPr lang="en-US" sz="3200" dirty="0"/>
              <a:t>Get married (man with woman, 1 Cor. 7:2) </a:t>
            </a:r>
          </a:p>
          <a:p>
            <a:r>
              <a:rPr lang="en-US" sz="3200" dirty="0"/>
              <a:t>Stay married</a:t>
            </a:r>
          </a:p>
          <a:p>
            <a:r>
              <a:rPr lang="en-US" sz="3200" dirty="0"/>
              <a:t>Be who you are supposed to be in your marriage (a Christian)</a:t>
            </a:r>
          </a:p>
          <a:p>
            <a:r>
              <a:rPr lang="en-US" sz="3200" dirty="0"/>
              <a:t>Carefully select what you do, where you go and who you spend time with, especially with your children.</a:t>
            </a:r>
          </a:p>
        </p:txBody>
      </p:sp>
    </p:spTree>
    <p:extLst>
      <p:ext uri="{BB962C8B-B14F-4D97-AF65-F5344CB8AC3E}">
        <p14:creationId xmlns:p14="http://schemas.microsoft.com/office/powerpoint/2010/main" val="3293030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CD1B-01DA-433B-A3A4-96EE5F34FCA3}"/>
              </a:ext>
            </a:extLst>
          </p:cNvPr>
          <p:cNvSpPr>
            <a:spLocks noGrp="1"/>
          </p:cNvSpPr>
          <p:nvPr>
            <p:ph type="title"/>
          </p:nvPr>
        </p:nvSpPr>
        <p:spPr>
          <a:xfrm>
            <a:off x="628650" y="273844"/>
            <a:ext cx="7886700" cy="548407"/>
          </a:xfrm>
        </p:spPr>
        <p:txBody>
          <a:bodyPr vert="horz" lIns="91440" tIns="45720" rIns="91440" bIns="45720" rtlCol="0" anchor="ctr">
            <a:normAutofit fontScale="90000"/>
          </a:bodyPr>
          <a:lstStyle/>
          <a:p>
            <a:pPr defTabSz="914400">
              <a:spcBef>
                <a:spcPct val="0"/>
              </a:spcBef>
            </a:pPr>
            <a:r>
              <a:rPr lang="en-US" sz="3600" spc="-50" dirty="0"/>
              <a:t>Life at conception</a:t>
            </a:r>
          </a:p>
        </p:txBody>
      </p:sp>
      <p:sp>
        <p:nvSpPr>
          <p:cNvPr id="3" name="Text Placeholder 2">
            <a:extLst>
              <a:ext uri="{FF2B5EF4-FFF2-40B4-BE49-F238E27FC236}">
                <a16:creationId xmlns:a16="http://schemas.microsoft.com/office/drawing/2014/main" id="{50990F29-34F0-4AF6-91E5-27D25C90FA11}"/>
              </a:ext>
            </a:extLst>
          </p:cNvPr>
          <p:cNvSpPr>
            <a:spLocks noGrp="1"/>
          </p:cNvSpPr>
          <p:nvPr>
            <p:ph idx="1"/>
          </p:nvPr>
        </p:nvSpPr>
        <p:spPr>
          <a:xfrm>
            <a:off x="628650" y="744278"/>
            <a:ext cx="7886700" cy="4269681"/>
          </a:xfrm>
        </p:spPr>
        <p:txBody>
          <a:bodyPr vert="horz" lIns="0" tIns="45720" rIns="0" bIns="45720" rtlCol="0" anchor="t">
            <a:normAutofit fontScale="85000" lnSpcReduction="20000"/>
          </a:bodyPr>
          <a:lstStyle/>
          <a:p>
            <a:pPr defTabSz="914400">
              <a:spcBef>
                <a:spcPts val="1200"/>
              </a:spcBef>
            </a:pPr>
            <a:r>
              <a:rPr lang="en-US" sz="2600" dirty="0"/>
              <a:t>Humans, once conceived, will never cease to exist.</a:t>
            </a:r>
          </a:p>
          <a:p>
            <a:pPr defTabSz="914400">
              <a:spcBef>
                <a:spcPts val="1200"/>
              </a:spcBef>
            </a:pPr>
            <a:r>
              <a:rPr lang="en-US" sz="2600" dirty="0"/>
              <a:t>All humans after Adam and Eve are born of a woman in the process of birth.</a:t>
            </a:r>
          </a:p>
          <a:p>
            <a:pPr defTabSz="914400">
              <a:spcBef>
                <a:spcPts val="1200"/>
              </a:spcBef>
            </a:pPr>
            <a:r>
              <a:rPr lang="en-US" sz="2600" dirty="0"/>
              <a:t>An unborn child (brephos) is a human being, just as a newborn baby (brephos) is a human being:</a:t>
            </a:r>
          </a:p>
          <a:p>
            <a:pPr lvl="1" defTabSz="914400">
              <a:spcBef>
                <a:spcPts val="1200"/>
              </a:spcBef>
            </a:pPr>
            <a:r>
              <a:rPr lang="en-US" sz="2600" dirty="0"/>
              <a:t>Elizabeth: John the Baptist - not yet born. Visit from Mary:</a:t>
            </a:r>
          </a:p>
          <a:p>
            <a:pPr lvl="1" defTabSz="914400">
              <a:spcBef>
                <a:spcPts val="1200"/>
              </a:spcBef>
            </a:pPr>
            <a:r>
              <a:rPr lang="en-US" sz="2600" dirty="0"/>
              <a:t>Luke 1:4 And it happened, when Elizabeth heard the greeting of Mary, that the babe leaped in her womb</a:t>
            </a:r>
          </a:p>
          <a:p>
            <a:pPr lvl="1" defTabSz="914400">
              <a:spcBef>
                <a:spcPts val="1200"/>
              </a:spcBef>
            </a:pPr>
            <a:r>
              <a:rPr lang="en-US" sz="2600" dirty="0"/>
              <a:t>Mary: mother of Jesus – just born: Luke 2:16  And they [shepherds] came with haste and found Mary and Joseph, and the Babe lying in a manger.</a:t>
            </a:r>
          </a:p>
          <a:p>
            <a:pPr defTabSz="914400">
              <a:spcBef>
                <a:spcPts val="1200"/>
              </a:spcBef>
            </a:pPr>
            <a:r>
              <a:rPr lang="en-US" sz="2600" dirty="0"/>
              <a:t>We see from these passages that God honors the babies not yet born just as he honors newborn babies.</a:t>
            </a:r>
          </a:p>
          <a:p>
            <a:pPr defTabSz="914400">
              <a:spcBef>
                <a:spcPts val="0"/>
              </a:spcBef>
            </a:pPr>
            <a:endParaRPr lang="en-US" sz="2600" dirty="0"/>
          </a:p>
          <a:p>
            <a:pPr marL="114300" indent="0" defTabSz="914400">
              <a:spcAft>
                <a:spcPts val="600"/>
              </a:spcAft>
              <a:buFont typeface="Calibri" panose="020F0502020204030204" pitchFamily="34" charset="0"/>
              <a:buNone/>
            </a:pPr>
            <a:endParaRPr lang="en-US" dirty="0"/>
          </a:p>
        </p:txBody>
      </p:sp>
    </p:spTree>
    <p:extLst>
      <p:ext uri="{BB962C8B-B14F-4D97-AF65-F5344CB8AC3E}">
        <p14:creationId xmlns:p14="http://schemas.microsoft.com/office/powerpoint/2010/main" val="3699436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DCA70F8-1794-42CD-BE02-119453344C16}"/>
              </a:ext>
            </a:extLst>
          </p:cNvPr>
          <p:cNvSpPr>
            <a:spLocks noGrp="1"/>
          </p:cNvSpPr>
          <p:nvPr>
            <p:ph type="title"/>
          </p:nvPr>
        </p:nvSpPr>
        <p:spPr/>
        <p:txBody>
          <a:bodyPr/>
          <a:lstStyle/>
          <a:p>
            <a:r>
              <a:rPr lang="en-US" dirty="0"/>
              <a:t>What is a family?</a:t>
            </a:r>
          </a:p>
        </p:txBody>
      </p:sp>
      <p:pic>
        <p:nvPicPr>
          <p:cNvPr id="4" name="Picture 3">
            <a:extLst>
              <a:ext uri="{FF2B5EF4-FFF2-40B4-BE49-F238E27FC236}">
                <a16:creationId xmlns:a16="http://schemas.microsoft.com/office/drawing/2014/main" id="{01E82DB4-742E-4064-9457-9FCD81396827}"/>
              </a:ext>
            </a:extLst>
          </p:cNvPr>
          <p:cNvPicPr>
            <a:picLocks noChangeAspect="1"/>
          </p:cNvPicPr>
          <p:nvPr/>
        </p:nvPicPr>
        <p:blipFill rotWithShape="1">
          <a:blip r:embed="rId3"/>
          <a:srcRect t="33579" b="17524"/>
          <a:stretch/>
        </p:blipFill>
        <p:spPr>
          <a:xfrm>
            <a:off x="4396850" y="258947"/>
            <a:ext cx="4339768" cy="4719453"/>
          </a:xfrm>
          <a:prstGeom prst="rect">
            <a:avLst/>
          </a:prstGeom>
        </p:spPr>
      </p:pic>
      <p:pic>
        <p:nvPicPr>
          <p:cNvPr id="6" name="Picture 5">
            <a:extLst>
              <a:ext uri="{FF2B5EF4-FFF2-40B4-BE49-F238E27FC236}">
                <a16:creationId xmlns:a16="http://schemas.microsoft.com/office/drawing/2014/main" id="{3FEBF7E0-21D5-46DE-ADF3-193C27F77C87}"/>
              </a:ext>
            </a:extLst>
          </p:cNvPr>
          <p:cNvPicPr>
            <a:picLocks noChangeAspect="1"/>
          </p:cNvPicPr>
          <p:nvPr/>
        </p:nvPicPr>
        <p:blipFill rotWithShape="1">
          <a:blip r:embed="rId4"/>
          <a:srcRect b="67078"/>
          <a:stretch/>
        </p:blipFill>
        <p:spPr>
          <a:xfrm>
            <a:off x="628650" y="1775832"/>
            <a:ext cx="3326130" cy="2432101"/>
          </a:xfrm>
          <a:prstGeom prst="rect">
            <a:avLst/>
          </a:prstGeom>
        </p:spPr>
      </p:pic>
    </p:spTree>
    <p:extLst>
      <p:ext uri="{BB962C8B-B14F-4D97-AF65-F5344CB8AC3E}">
        <p14:creationId xmlns:p14="http://schemas.microsoft.com/office/powerpoint/2010/main" val="2203509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2ED230-AD75-49F1-BE65-95A11D2201F3}"/>
              </a:ext>
            </a:extLst>
          </p:cNvPr>
          <p:cNvSpPr>
            <a:spLocks noGrp="1"/>
          </p:cNvSpPr>
          <p:nvPr>
            <p:ph type="title"/>
          </p:nvPr>
        </p:nvSpPr>
        <p:spPr/>
        <p:txBody>
          <a:bodyPr/>
          <a:lstStyle/>
          <a:p>
            <a:r>
              <a:rPr lang="en-US" dirty="0"/>
              <a:t>Nonmarital births – effect on children</a:t>
            </a:r>
          </a:p>
        </p:txBody>
      </p:sp>
      <p:sp>
        <p:nvSpPr>
          <p:cNvPr id="4" name="Content Placeholder 3">
            <a:extLst>
              <a:ext uri="{FF2B5EF4-FFF2-40B4-BE49-F238E27FC236}">
                <a16:creationId xmlns:a16="http://schemas.microsoft.com/office/drawing/2014/main" id="{0B8599BA-9153-4E90-857A-4D9725A377A0}"/>
              </a:ext>
            </a:extLst>
          </p:cNvPr>
          <p:cNvSpPr>
            <a:spLocks noGrp="1"/>
          </p:cNvSpPr>
          <p:nvPr>
            <p:ph idx="1"/>
          </p:nvPr>
        </p:nvSpPr>
        <p:spPr/>
        <p:txBody>
          <a:bodyPr>
            <a:normAutofit fontScale="92500" lnSpcReduction="20000"/>
          </a:bodyPr>
          <a:lstStyle/>
          <a:p>
            <a:r>
              <a:rPr lang="en-US" dirty="0"/>
              <a:t>Information is from NON-religious source:</a:t>
            </a:r>
          </a:p>
          <a:p>
            <a:r>
              <a:rPr lang="en-US" dirty="0"/>
              <a:t>The National Center for Biotechnology Information</a:t>
            </a:r>
          </a:p>
          <a:p>
            <a:r>
              <a:rPr lang="en-US" dirty="0"/>
              <a:t>PubMed Central® (PMC) is a free full-text archive of biomedical and life sciences journal literature at the U.S. National Institutes of Health's National Library of Medicine (NIH/NLM).</a:t>
            </a:r>
          </a:p>
          <a:p>
            <a:r>
              <a:rPr lang="en-US" dirty="0"/>
              <a:t> Paper: Family Structure Experiences and Child Socioemotional Development During the First Nine Years of Life: Examining Heterogeneity by Family Structure at Birth</a:t>
            </a:r>
          </a:p>
          <a:p>
            <a:r>
              <a:rPr lang="en-US" dirty="0"/>
              <a:t>Sharon H. Bzostek - Department of Sociology and Institute for Health, Health Care Policy and Aging Research, Rutgers, The State University of New Jersey, New Brunswick, NJ, USA</a:t>
            </a:r>
          </a:p>
          <a:p>
            <a:r>
              <a:rPr lang="en-US" dirty="0"/>
              <a:t>Lawrence M. Berger - Institute for Research on Poverty and School of Social Work, University of Wisconsin–Madison, Madison, WI, USA</a:t>
            </a:r>
          </a:p>
          <a:p>
            <a:pPr marL="0" indent="0">
              <a:buNone/>
            </a:pPr>
            <a:endParaRPr lang="en-US" dirty="0"/>
          </a:p>
          <a:p>
            <a:endParaRPr lang="en-US" dirty="0"/>
          </a:p>
        </p:txBody>
      </p:sp>
    </p:spTree>
    <p:extLst>
      <p:ext uri="{BB962C8B-B14F-4D97-AF65-F5344CB8AC3E}">
        <p14:creationId xmlns:p14="http://schemas.microsoft.com/office/powerpoint/2010/main" val="3579390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B940E-99D0-4D16-8E66-72CDAF0F9D92}"/>
              </a:ext>
            </a:extLst>
          </p:cNvPr>
          <p:cNvSpPr>
            <a:spLocks noGrp="1"/>
          </p:cNvSpPr>
          <p:nvPr>
            <p:ph type="title"/>
          </p:nvPr>
        </p:nvSpPr>
        <p:spPr/>
        <p:txBody>
          <a:bodyPr/>
          <a:lstStyle/>
          <a:p>
            <a:r>
              <a:rPr lang="en-US" dirty="0"/>
              <a:t>Nonmarital births – effect on children</a:t>
            </a:r>
          </a:p>
        </p:txBody>
      </p:sp>
      <p:sp>
        <p:nvSpPr>
          <p:cNvPr id="3" name="Content Placeholder 2">
            <a:extLst>
              <a:ext uri="{FF2B5EF4-FFF2-40B4-BE49-F238E27FC236}">
                <a16:creationId xmlns:a16="http://schemas.microsoft.com/office/drawing/2014/main" id="{65BA0344-AC9E-4AEA-87DA-F754FA20E661}"/>
              </a:ext>
            </a:extLst>
          </p:cNvPr>
          <p:cNvSpPr>
            <a:spLocks noGrp="1"/>
          </p:cNvSpPr>
          <p:nvPr>
            <p:ph idx="1"/>
          </p:nvPr>
        </p:nvSpPr>
        <p:spPr/>
        <p:txBody>
          <a:bodyPr>
            <a:normAutofit fontScale="92500"/>
          </a:bodyPr>
          <a:lstStyle/>
          <a:p>
            <a:r>
              <a:rPr lang="en-US" dirty="0"/>
              <a:t>Selection into family structure at birth is important. Approximately 43 % of all births to American women under age 40 are nonmarital (Manning et al. 2015). Whereas nearly 60 % of these births are to cohabiting couples (Manning et al. 2015), </a:t>
            </a:r>
            <a:r>
              <a:rPr lang="en-US" b="1" dirty="0"/>
              <a:t>cohabiting unions are strikingly unstable in the United States, and most will eventually dissolve, many within the first few years of the birth (Andersson 2002). </a:t>
            </a:r>
          </a:p>
          <a:p>
            <a:r>
              <a:rPr lang="en-US" dirty="0"/>
              <a:t>Girls growing up in a single-mother family have been shown to be more likely to become a single parent themselves (Hofferth and Goldscheider 2010). Nonmarital births in the United States are also disproportionately common among socioeconomically disadvantaged groups (Manning et al. 2015). </a:t>
            </a:r>
          </a:p>
          <a:p>
            <a:endParaRPr lang="en-US" dirty="0"/>
          </a:p>
        </p:txBody>
      </p:sp>
    </p:spTree>
    <p:extLst>
      <p:ext uri="{BB962C8B-B14F-4D97-AF65-F5344CB8AC3E}">
        <p14:creationId xmlns:p14="http://schemas.microsoft.com/office/powerpoint/2010/main" val="2293221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7307A-A008-41DF-A344-7CBAE239E2BB}"/>
              </a:ext>
            </a:extLst>
          </p:cNvPr>
          <p:cNvSpPr>
            <a:spLocks noGrp="1"/>
          </p:cNvSpPr>
          <p:nvPr>
            <p:ph type="title"/>
          </p:nvPr>
        </p:nvSpPr>
        <p:spPr/>
        <p:txBody>
          <a:bodyPr/>
          <a:lstStyle/>
          <a:p>
            <a:r>
              <a:rPr lang="en-US" dirty="0"/>
              <a:t>Nonmarital births – effect on children</a:t>
            </a:r>
          </a:p>
        </p:txBody>
      </p:sp>
      <p:sp>
        <p:nvSpPr>
          <p:cNvPr id="3" name="Content Placeholder 2">
            <a:extLst>
              <a:ext uri="{FF2B5EF4-FFF2-40B4-BE49-F238E27FC236}">
                <a16:creationId xmlns:a16="http://schemas.microsoft.com/office/drawing/2014/main" id="{A8E238D8-B837-4C10-AF2D-C52C6ACD28E9}"/>
              </a:ext>
            </a:extLst>
          </p:cNvPr>
          <p:cNvSpPr>
            <a:spLocks noGrp="1"/>
          </p:cNvSpPr>
          <p:nvPr>
            <p:ph idx="1"/>
          </p:nvPr>
        </p:nvSpPr>
        <p:spPr/>
        <p:txBody>
          <a:bodyPr>
            <a:normAutofit fontScale="92500" lnSpcReduction="10000"/>
          </a:bodyPr>
          <a:lstStyle/>
          <a:p>
            <a:r>
              <a:rPr lang="en-US" dirty="0"/>
              <a:t>The individuals who are most likely to experience a nonmarital birth are also most likely to experience limited economic resources, economic instability, family structure instability, and lower-quality family relationships, each of which is </a:t>
            </a:r>
            <a:r>
              <a:rPr lang="en-US" b="1" dirty="0"/>
              <a:t>associated with adverse developmental outcomes for children </a:t>
            </a:r>
            <a:r>
              <a:rPr lang="en-US" dirty="0"/>
              <a:t>(McLanahan 2004; McLanahan and Jacobsen 2015; McLanahan and Percheski 2008; McLoyd 1990), independent of parental marital status at birth. </a:t>
            </a:r>
          </a:p>
          <a:p>
            <a:r>
              <a:rPr lang="en-US" dirty="0"/>
              <a:t>Associations between family structure experiences and child outcomes tend to be attenuated considerably when researchers adjust for selection factors. The most rigorous studies have tended to leverage within-child variation to rule out unobserved time-invariant factors, which further attenuates, but does not eliminate, these associations (see McLanahan et al. 2013).</a:t>
            </a:r>
          </a:p>
        </p:txBody>
      </p:sp>
    </p:spTree>
    <p:extLst>
      <p:ext uri="{BB962C8B-B14F-4D97-AF65-F5344CB8AC3E}">
        <p14:creationId xmlns:p14="http://schemas.microsoft.com/office/powerpoint/2010/main" val="3913338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E7CB-CCBA-4001-ABA0-83828B8A34B7}"/>
              </a:ext>
            </a:extLst>
          </p:cNvPr>
          <p:cNvSpPr>
            <a:spLocks noGrp="1"/>
          </p:cNvSpPr>
          <p:nvPr>
            <p:ph type="title"/>
          </p:nvPr>
        </p:nvSpPr>
        <p:spPr/>
        <p:txBody>
          <a:bodyPr/>
          <a:lstStyle/>
          <a:p>
            <a:r>
              <a:rPr lang="en-US" dirty="0"/>
              <a:t>Increase odds of success: repeated:</a:t>
            </a:r>
          </a:p>
        </p:txBody>
      </p:sp>
      <p:sp>
        <p:nvSpPr>
          <p:cNvPr id="3" name="Content Placeholder 2">
            <a:extLst>
              <a:ext uri="{FF2B5EF4-FFF2-40B4-BE49-F238E27FC236}">
                <a16:creationId xmlns:a16="http://schemas.microsoft.com/office/drawing/2014/main" id="{BF6946F3-0691-4A5F-B5DD-CCB86ED94363}"/>
              </a:ext>
            </a:extLst>
          </p:cNvPr>
          <p:cNvSpPr>
            <a:spLocks noGrp="1"/>
          </p:cNvSpPr>
          <p:nvPr>
            <p:ph idx="1"/>
          </p:nvPr>
        </p:nvSpPr>
        <p:spPr>
          <a:xfrm>
            <a:off x="628650" y="1104900"/>
            <a:ext cx="7886700" cy="3886199"/>
          </a:xfrm>
        </p:spPr>
        <p:txBody>
          <a:bodyPr>
            <a:normAutofit/>
          </a:bodyPr>
          <a:lstStyle/>
          <a:p>
            <a:r>
              <a:rPr lang="en-US" sz="3200" dirty="0"/>
              <a:t>Get married (man with woman, 1 Cor. 7:2) </a:t>
            </a:r>
          </a:p>
          <a:p>
            <a:r>
              <a:rPr lang="en-US" sz="3200" dirty="0"/>
              <a:t>Stay married</a:t>
            </a:r>
          </a:p>
          <a:p>
            <a:r>
              <a:rPr lang="en-US" sz="3200" dirty="0"/>
              <a:t>Be who you are supposed to be in your marriage (a Christian)</a:t>
            </a:r>
          </a:p>
          <a:p>
            <a:r>
              <a:rPr lang="en-US" sz="3200" dirty="0"/>
              <a:t>Carefully select what you do, where you go and who you spend time with, especially with your children.</a:t>
            </a:r>
          </a:p>
          <a:p>
            <a:pPr marL="0" indent="0">
              <a:buNone/>
            </a:pPr>
            <a:endParaRPr lang="en-US" dirty="0"/>
          </a:p>
        </p:txBody>
      </p:sp>
    </p:spTree>
    <p:extLst>
      <p:ext uri="{BB962C8B-B14F-4D97-AF65-F5344CB8AC3E}">
        <p14:creationId xmlns:p14="http://schemas.microsoft.com/office/powerpoint/2010/main" val="1625828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CE44F-C4AC-43A3-A9C4-127CDECBDBA3}"/>
              </a:ext>
            </a:extLst>
          </p:cNvPr>
          <p:cNvSpPr>
            <a:spLocks noGrp="1"/>
          </p:cNvSpPr>
          <p:nvPr>
            <p:ph type="title"/>
          </p:nvPr>
        </p:nvSpPr>
        <p:spPr/>
        <p:txBody>
          <a:bodyPr>
            <a:normAutofit fontScale="90000"/>
          </a:bodyPr>
          <a:lstStyle/>
          <a:p>
            <a:r>
              <a:rPr lang="en-US" dirty="0"/>
              <a:t>Children are in school the moment they are born</a:t>
            </a:r>
          </a:p>
        </p:txBody>
      </p:sp>
      <p:sp>
        <p:nvSpPr>
          <p:cNvPr id="3" name="Content Placeholder 2">
            <a:extLst>
              <a:ext uri="{FF2B5EF4-FFF2-40B4-BE49-F238E27FC236}">
                <a16:creationId xmlns:a16="http://schemas.microsoft.com/office/drawing/2014/main" id="{70A14EAC-407B-4E8B-BB01-ABE9E86A5BDB}"/>
              </a:ext>
            </a:extLst>
          </p:cNvPr>
          <p:cNvSpPr>
            <a:spLocks noGrp="1"/>
          </p:cNvSpPr>
          <p:nvPr>
            <p:ph idx="1"/>
          </p:nvPr>
        </p:nvSpPr>
        <p:spPr/>
        <p:txBody>
          <a:bodyPr>
            <a:normAutofit/>
          </a:bodyPr>
          <a:lstStyle/>
          <a:p>
            <a:r>
              <a:rPr lang="en-US" dirty="0"/>
              <a:t>Mother, Father, Siblings, Grandparents, Friends, Church</a:t>
            </a:r>
          </a:p>
          <a:p>
            <a:r>
              <a:rPr lang="en-US" dirty="0"/>
              <a:t>Harvard University: Center on the Developing Child: Brains are built over time, from the bottom up. The basic architecture of the brain is constructed through an ongoing process that begins before birth and continues into adulthood. Simpler neural connections and skills form first, followed by more complex circuits and skills. </a:t>
            </a:r>
            <a:r>
              <a:rPr lang="en-US" b="1" dirty="0"/>
              <a:t>In the first few years of life, more than 1 million new neural connections form every second.</a:t>
            </a:r>
            <a:endParaRPr lang="en-US" dirty="0"/>
          </a:p>
          <a:p>
            <a:endParaRPr lang="en-US" dirty="0"/>
          </a:p>
        </p:txBody>
      </p:sp>
    </p:spTree>
    <p:extLst>
      <p:ext uri="{BB962C8B-B14F-4D97-AF65-F5344CB8AC3E}">
        <p14:creationId xmlns:p14="http://schemas.microsoft.com/office/powerpoint/2010/main" val="125062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BFC08-9BB2-4055-8DC1-4C3A114E95C4}"/>
              </a:ext>
            </a:extLst>
          </p:cNvPr>
          <p:cNvSpPr>
            <a:spLocks noGrp="1"/>
          </p:cNvSpPr>
          <p:nvPr>
            <p:ph type="title"/>
          </p:nvPr>
        </p:nvSpPr>
        <p:spPr>
          <a:xfrm>
            <a:off x="628650" y="99060"/>
            <a:ext cx="7886700" cy="533400"/>
          </a:xfrm>
        </p:spPr>
        <p:txBody>
          <a:bodyPr>
            <a:normAutofit fontScale="90000"/>
          </a:bodyPr>
          <a:lstStyle/>
          <a:p>
            <a:r>
              <a:rPr lang="en-US" dirty="0"/>
              <a:t>A Baby’s Brain:</a:t>
            </a:r>
          </a:p>
        </p:txBody>
      </p:sp>
      <p:sp>
        <p:nvSpPr>
          <p:cNvPr id="3" name="Content Placeholder 2">
            <a:extLst>
              <a:ext uri="{FF2B5EF4-FFF2-40B4-BE49-F238E27FC236}">
                <a16:creationId xmlns:a16="http://schemas.microsoft.com/office/drawing/2014/main" id="{C3F6FF60-C617-4C0C-9F3F-E086C94D0B77}"/>
              </a:ext>
            </a:extLst>
          </p:cNvPr>
          <p:cNvSpPr>
            <a:spLocks noGrp="1"/>
          </p:cNvSpPr>
          <p:nvPr>
            <p:ph idx="1"/>
          </p:nvPr>
        </p:nvSpPr>
        <p:spPr>
          <a:xfrm>
            <a:off x="628650" y="632460"/>
            <a:ext cx="7886700" cy="4411980"/>
          </a:xfrm>
        </p:spPr>
        <p:txBody>
          <a:bodyPr>
            <a:noAutofit/>
          </a:bodyPr>
          <a:lstStyle/>
          <a:p>
            <a:r>
              <a:rPr lang="en-US" sz="2400" dirty="0"/>
              <a:t>Frank Graff reports: Although our genes dictate how brain connections form, experience activates the connection. For example, the circuits that enable language and vision can only be properly formed when a baby hears and sees stimulating action. </a:t>
            </a:r>
          </a:p>
          <a:p>
            <a:r>
              <a:rPr lang="en-US" sz="2400" dirty="0"/>
              <a:t>A baby’s brain in the first three months focuses on neural connections that enable seeing and hearing. After mastering that, the brain focuses more on language and speech production. Around the one year mark, the brain turns to higher cognitive functions. But higher-level brain function depends on the quality of lower-level circuits formed soon after birth. Babies need stimulating and responsive interactions to develop those lower-level circuits. </a:t>
            </a:r>
          </a:p>
        </p:txBody>
      </p:sp>
    </p:spTree>
    <p:extLst>
      <p:ext uri="{BB962C8B-B14F-4D97-AF65-F5344CB8AC3E}">
        <p14:creationId xmlns:p14="http://schemas.microsoft.com/office/powerpoint/2010/main" val="2973832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6300D-A8CD-44C0-A786-F07F1B3044B8}"/>
              </a:ext>
            </a:extLst>
          </p:cNvPr>
          <p:cNvSpPr>
            <a:spLocks noGrp="1"/>
          </p:cNvSpPr>
          <p:nvPr>
            <p:ph type="title"/>
          </p:nvPr>
        </p:nvSpPr>
        <p:spPr/>
        <p:txBody>
          <a:bodyPr/>
          <a:lstStyle/>
          <a:p>
            <a:r>
              <a:rPr lang="en-US" dirty="0"/>
              <a:t>Children learn: </a:t>
            </a:r>
          </a:p>
        </p:txBody>
      </p:sp>
      <p:sp>
        <p:nvSpPr>
          <p:cNvPr id="3" name="Content Placeholder 2">
            <a:extLst>
              <a:ext uri="{FF2B5EF4-FFF2-40B4-BE49-F238E27FC236}">
                <a16:creationId xmlns:a16="http://schemas.microsoft.com/office/drawing/2014/main" id="{B84E14BC-C0E3-4C6D-AE4C-2F7B8054AF76}"/>
              </a:ext>
            </a:extLst>
          </p:cNvPr>
          <p:cNvSpPr>
            <a:spLocks noGrp="1"/>
          </p:cNvSpPr>
          <p:nvPr>
            <p:ph idx="1"/>
          </p:nvPr>
        </p:nvSpPr>
        <p:spPr/>
        <p:txBody>
          <a:bodyPr/>
          <a:lstStyle/>
          <a:p>
            <a:r>
              <a:rPr lang="en-US" dirty="0"/>
              <a:t>How a mother interacts with a father</a:t>
            </a:r>
          </a:p>
          <a:p>
            <a:r>
              <a:rPr lang="en-US" dirty="0"/>
              <a:t>How a father interacts with a mother</a:t>
            </a:r>
          </a:p>
          <a:p>
            <a:r>
              <a:rPr lang="en-US" dirty="0"/>
              <a:t>How a wife interacts with a husband</a:t>
            </a:r>
          </a:p>
          <a:p>
            <a:r>
              <a:rPr lang="en-US" dirty="0"/>
              <a:t>How a husband interacts with his wife</a:t>
            </a:r>
          </a:p>
          <a:p>
            <a:r>
              <a:rPr lang="en-US" dirty="0"/>
              <a:t>They learn what it looks like to be a wife, husband</a:t>
            </a:r>
          </a:p>
          <a:p>
            <a:r>
              <a:rPr lang="en-US" dirty="0"/>
              <a:t>They learn what to expect, how they will be treated as a wife, husband</a:t>
            </a:r>
          </a:p>
        </p:txBody>
      </p:sp>
    </p:spTree>
    <p:extLst>
      <p:ext uri="{BB962C8B-B14F-4D97-AF65-F5344CB8AC3E}">
        <p14:creationId xmlns:p14="http://schemas.microsoft.com/office/powerpoint/2010/main" val="36165599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4265F-1736-495C-B7C1-3D40283201F1}"/>
              </a:ext>
            </a:extLst>
          </p:cNvPr>
          <p:cNvSpPr>
            <a:spLocks noGrp="1"/>
          </p:cNvSpPr>
          <p:nvPr>
            <p:ph type="title"/>
          </p:nvPr>
        </p:nvSpPr>
        <p:spPr>
          <a:xfrm>
            <a:off x="628650" y="60960"/>
            <a:ext cx="7886700" cy="777240"/>
          </a:xfrm>
        </p:spPr>
        <p:txBody>
          <a:bodyPr>
            <a:normAutofit fontScale="90000"/>
          </a:bodyPr>
          <a:lstStyle/>
          <a:p>
            <a:r>
              <a:rPr lang="en-US" dirty="0"/>
              <a:t>Children learn from the primary activities of parents to form role expectations</a:t>
            </a:r>
          </a:p>
        </p:txBody>
      </p:sp>
      <p:sp>
        <p:nvSpPr>
          <p:cNvPr id="3" name="Content Placeholder 2">
            <a:extLst>
              <a:ext uri="{FF2B5EF4-FFF2-40B4-BE49-F238E27FC236}">
                <a16:creationId xmlns:a16="http://schemas.microsoft.com/office/drawing/2014/main" id="{0646A4C4-3479-4029-91BB-DC5754E6F39B}"/>
              </a:ext>
            </a:extLst>
          </p:cNvPr>
          <p:cNvSpPr>
            <a:spLocks noGrp="1"/>
          </p:cNvSpPr>
          <p:nvPr>
            <p:ph idx="1"/>
          </p:nvPr>
        </p:nvSpPr>
        <p:spPr>
          <a:xfrm>
            <a:off x="628650" y="838200"/>
            <a:ext cx="7886700" cy="4175759"/>
          </a:xfrm>
        </p:spPr>
        <p:txBody>
          <a:bodyPr>
            <a:normAutofit fontScale="92500"/>
          </a:bodyPr>
          <a:lstStyle/>
          <a:p>
            <a:r>
              <a:rPr lang="en-US" sz="2200" dirty="0"/>
              <a:t>From the Garden:</a:t>
            </a:r>
          </a:p>
          <a:p>
            <a:r>
              <a:rPr lang="en-US" sz="2200" dirty="0"/>
              <a:t>Man – focus on earning, providing</a:t>
            </a:r>
          </a:p>
          <a:p>
            <a:r>
              <a:rPr lang="en-US" sz="2200" dirty="0"/>
              <a:t>Woman – focus on bearing, caring</a:t>
            </a:r>
          </a:p>
          <a:p>
            <a:pPr>
              <a:spcAft>
                <a:spcPts val="600"/>
              </a:spcAft>
            </a:pPr>
            <a:r>
              <a:rPr lang="en-US" sz="2200" dirty="0"/>
              <a:t>Gen 3:16-19    16 To the woman He said:  "I will greatly multiply your sorrow and your conception; In pain you shall bring forth children; Your desire shall be for your husband, And he shall rule over you." </a:t>
            </a:r>
          </a:p>
          <a:p>
            <a:pPr>
              <a:spcBef>
                <a:spcPts val="0"/>
              </a:spcBef>
            </a:pPr>
            <a:r>
              <a:rPr lang="en-US" sz="2200" dirty="0"/>
              <a:t>17 Then to Adam He said, "Because you have heeded the voice of your wife, and have eaten from the tree of which I commanded you, saying, 'You shall not eat of it’:  "Cursed is the ground for your sake; In toil you shall eat of it All the days of your life. 18 Both thorns and thistles it shall bring forth for you, And you shall eat the herb of the field. 19 In the sweat of your face you shall eat bread</a:t>
            </a:r>
          </a:p>
          <a:p>
            <a:endParaRPr lang="en-US" dirty="0"/>
          </a:p>
          <a:p>
            <a:endParaRPr lang="en-US" dirty="0"/>
          </a:p>
        </p:txBody>
      </p:sp>
    </p:spTree>
    <p:extLst>
      <p:ext uri="{BB962C8B-B14F-4D97-AF65-F5344CB8AC3E}">
        <p14:creationId xmlns:p14="http://schemas.microsoft.com/office/powerpoint/2010/main" val="76462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78A58-2A48-47A5-805D-7136443CB59D}"/>
              </a:ext>
            </a:extLst>
          </p:cNvPr>
          <p:cNvSpPr>
            <a:spLocks noGrp="1"/>
          </p:cNvSpPr>
          <p:nvPr>
            <p:ph type="title"/>
          </p:nvPr>
        </p:nvSpPr>
        <p:spPr/>
        <p:txBody>
          <a:bodyPr>
            <a:normAutofit fontScale="90000"/>
          </a:bodyPr>
          <a:lstStyle/>
          <a:p>
            <a:r>
              <a:rPr lang="en-US" dirty="0"/>
              <a:t>Needs of a Child – from Growing Kids God’s Way</a:t>
            </a:r>
          </a:p>
        </p:txBody>
      </p:sp>
      <p:sp>
        <p:nvSpPr>
          <p:cNvPr id="3" name="Content Placeholder 2">
            <a:extLst>
              <a:ext uri="{FF2B5EF4-FFF2-40B4-BE49-F238E27FC236}">
                <a16:creationId xmlns:a16="http://schemas.microsoft.com/office/drawing/2014/main" id="{201B6C27-BBFF-4505-8FEC-893DBC07062B}"/>
              </a:ext>
            </a:extLst>
          </p:cNvPr>
          <p:cNvSpPr>
            <a:spLocks noGrp="1"/>
          </p:cNvSpPr>
          <p:nvPr>
            <p:ph idx="1"/>
          </p:nvPr>
        </p:nvSpPr>
        <p:spPr/>
        <p:txBody>
          <a:bodyPr/>
          <a:lstStyle/>
          <a:p>
            <a:r>
              <a:rPr lang="en-US" dirty="0"/>
              <a:t>Loved</a:t>
            </a:r>
          </a:p>
          <a:p>
            <a:r>
              <a:rPr lang="en-US" dirty="0"/>
              <a:t>Where he or she belongs in the family, in mom and dad’s life</a:t>
            </a:r>
          </a:p>
          <a:p>
            <a:r>
              <a:rPr lang="en-US" dirty="0"/>
              <a:t>That mommy and daddy love each other</a:t>
            </a:r>
          </a:p>
          <a:p>
            <a:endParaRPr lang="en-US" dirty="0"/>
          </a:p>
          <a:p>
            <a:endParaRPr lang="en-US" dirty="0"/>
          </a:p>
        </p:txBody>
      </p:sp>
    </p:spTree>
    <p:extLst>
      <p:ext uri="{BB962C8B-B14F-4D97-AF65-F5344CB8AC3E}">
        <p14:creationId xmlns:p14="http://schemas.microsoft.com/office/powerpoint/2010/main" val="1344693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E7A3D-25A9-4229-9636-12A66A3EC9B3}"/>
              </a:ext>
            </a:extLst>
          </p:cNvPr>
          <p:cNvSpPr>
            <a:spLocks noGrp="1"/>
          </p:cNvSpPr>
          <p:nvPr>
            <p:ph type="title"/>
          </p:nvPr>
        </p:nvSpPr>
        <p:spPr/>
        <p:txBody>
          <a:bodyPr/>
          <a:lstStyle/>
          <a:p>
            <a:r>
              <a:rPr lang="en-US" dirty="0"/>
              <a:t>Each child is a person formed by God</a:t>
            </a:r>
          </a:p>
        </p:txBody>
      </p:sp>
      <p:sp>
        <p:nvSpPr>
          <p:cNvPr id="3" name="Content Placeholder 2">
            <a:extLst>
              <a:ext uri="{FF2B5EF4-FFF2-40B4-BE49-F238E27FC236}">
                <a16:creationId xmlns:a16="http://schemas.microsoft.com/office/drawing/2014/main" id="{BFB8123C-F2BD-4648-ABA4-EE2404AE2E89}"/>
              </a:ext>
            </a:extLst>
          </p:cNvPr>
          <p:cNvSpPr>
            <a:spLocks noGrp="1"/>
          </p:cNvSpPr>
          <p:nvPr>
            <p:ph idx="1"/>
          </p:nvPr>
        </p:nvSpPr>
        <p:spPr/>
        <p:txBody>
          <a:bodyPr>
            <a:normAutofit fontScale="92500"/>
          </a:bodyPr>
          <a:lstStyle/>
          <a:p>
            <a:r>
              <a:rPr lang="en-US" dirty="0"/>
              <a:t>Ps 139:13-16   NIV</a:t>
            </a:r>
          </a:p>
          <a:p>
            <a:r>
              <a:rPr lang="en-US" dirty="0"/>
              <a:t>  13 For you created my inmost being;  you knit me together in my mother's womb. </a:t>
            </a:r>
          </a:p>
          <a:p>
            <a:r>
              <a:rPr lang="en-US" dirty="0"/>
              <a:t>14 I praise you because I am fearfully and wonderfully made;  your works are wonderful, I know that full well. </a:t>
            </a:r>
          </a:p>
          <a:p>
            <a:r>
              <a:rPr lang="en-US" dirty="0"/>
              <a:t>15 My frame was not hidden from you when I was made in the secret place.</a:t>
            </a:r>
          </a:p>
          <a:p>
            <a:r>
              <a:rPr lang="en-US" dirty="0"/>
              <a:t>When I was woven together in the depths of the earth, 16 your eyes saw my unformed body.</a:t>
            </a:r>
          </a:p>
          <a:p>
            <a:r>
              <a:rPr lang="en-US" dirty="0"/>
              <a:t>All the days ordained for me were written in your book before one of them came to be. </a:t>
            </a:r>
          </a:p>
          <a:p>
            <a:endParaRPr lang="en-US" dirty="0"/>
          </a:p>
        </p:txBody>
      </p:sp>
    </p:spTree>
    <p:extLst>
      <p:ext uri="{BB962C8B-B14F-4D97-AF65-F5344CB8AC3E}">
        <p14:creationId xmlns:p14="http://schemas.microsoft.com/office/powerpoint/2010/main" val="341864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0CBE9-C375-4094-A19F-B83DD7D78D6E}"/>
              </a:ext>
            </a:extLst>
          </p:cNvPr>
          <p:cNvSpPr>
            <a:spLocks noGrp="1"/>
          </p:cNvSpPr>
          <p:nvPr>
            <p:ph type="title"/>
          </p:nvPr>
        </p:nvSpPr>
        <p:spPr/>
        <p:txBody>
          <a:bodyPr/>
          <a:lstStyle/>
          <a:p>
            <a:r>
              <a:rPr lang="en-US" dirty="0"/>
              <a:t>Formal Education: Home / Public?</a:t>
            </a:r>
          </a:p>
        </p:txBody>
      </p:sp>
      <p:sp>
        <p:nvSpPr>
          <p:cNvPr id="3" name="Content Placeholder 2">
            <a:extLst>
              <a:ext uri="{FF2B5EF4-FFF2-40B4-BE49-F238E27FC236}">
                <a16:creationId xmlns:a16="http://schemas.microsoft.com/office/drawing/2014/main" id="{BD8893A6-0FEA-4703-85E9-2F51AC4C8897}"/>
              </a:ext>
            </a:extLst>
          </p:cNvPr>
          <p:cNvSpPr>
            <a:spLocks noGrp="1"/>
          </p:cNvSpPr>
          <p:nvPr>
            <p:ph idx="1"/>
          </p:nvPr>
        </p:nvSpPr>
        <p:spPr/>
        <p:txBody>
          <a:bodyPr>
            <a:normAutofit lnSpcReduction="10000"/>
          </a:bodyPr>
          <a:lstStyle/>
          <a:p>
            <a:r>
              <a:rPr lang="en-US" dirty="0"/>
              <a:t>Yes</a:t>
            </a:r>
          </a:p>
          <a:p>
            <a:r>
              <a:rPr lang="en-US" dirty="0"/>
              <a:t>Talk to some educators among us – we have some amazing men and women who serve their community in public schools.</a:t>
            </a:r>
          </a:p>
          <a:p>
            <a:r>
              <a:rPr lang="en-US" dirty="0"/>
              <a:t>Talk to some who believe that home schooling is best.</a:t>
            </a:r>
          </a:p>
          <a:p>
            <a:r>
              <a:rPr lang="en-US" dirty="0"/>
              <a:t>My observations:</a:t>
            </a:r>
          </a:p>
          <a:p>
            <a:r>
              <a:rPr lang="en-US" dirty="0"/>
              <a:t>Home school is not a guarantee of success</a:t>
            </a:r>
          </a:p>
          <a:p>
            <a:r>
              <a:rPr lang="en-US" dirty="0"/>
              <a:t>Public school is not a guarantee of failure</a:t>
            </a:r>
          </a:p>
          <a:p>
            <a:r>
              <a:rPr lang="en-US" dirty="0"/>
              <a:t>Parental involvement greatly increases the odds of success for any education process, whether schooled at home or at school. </a:t>
            </a:r>
          </a:p>
        </p:txBody>
      </p:sp>
    </p:spTree>
    <p:extLst>
      <p:ext uri="{BB962C8B-B14F-4D97-AF65-F5344CB8AC3E}">
        <p14:creationId xmlns:p14="http://schemas.microsoft.com/office/powerpoint/2010/main" val="2636569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88EC9-86EA-4A2D-BAD5-D4EF45E058C2}"/>
              </a:ext>
            </a:extLst>
          </p:cNvPr>
          <p:cNvSpPr>
            <a:spLocks noGrp="1"/>
          </p:cNvSpPr>
          <p:nvPr>
            <p:ph type="title"/>
          </p:nvPr>
        </p:nvSpPr>
        <p:spPr/>
        <p:txBody>
          <a:bodyPr/>
          <a:lstStyle/>
          <a:p>
            <a:r>
              <a:rPr lang="en-US" dirty="0"/>
              <a:t>The Scriptures, Always:</a:t>
            </a:r>
          </a:p>
        </p:txBody>
      </p:sp>
      <p:sp>
        <p:nvSpPr>
          <p:cNvPr id="3" name="Content Placeholder 2">
            <a:extLst>
              <a:ext uri="{FF2B5EF4-FFF2-40B4-BE49-F238E27FC236}">
                <a16:creationId xmlns:a16="http://schemas.microsoft.com/office/drawing/2014/main" id="{B39970C8-C510-4591-B25E-28DCC8973BA4}"/>
              </a:ext>
            </a:extLst>
          </p:cNvPr>
          <p:cNvSpPr>
            <a:spLocks noGrp="1"/>
          </p:cNvSpPr>
          <p:nvPr>
            <p:ph idx="1"/>
          </p:nvPr>
        </p:nvSpPr>
        <p:spPr/>
        <p:txBody>
          <a:bodyPr>
            <a:normAutofit/>
          </a:bodyPr>
          <a:lstStyle/>
          <a:p>
            <a:r>
              <a:rPr lang="en-US" dirty="0"/>
              <a:t>We can find at least 1,700 scriptures that directly mention or refer to children. Still, parents are left wondering what is best?</a:t>
            </a:r>
          </a:p>
          <a:p>
            <a:r>
              <a:rPr lang="en-US" dirty="0"/>
              <a:t>The Bible, in this area gives some broad outlines that have to be filled in with painstaking daily decisions. Prov 22:6  Train up a child in the way he should go, And when he is old he will not depart from it. </a:t>
            </a:r>
          </a:p>
          <a:p>
            <a:r>
              <a:rPr lang="en-US" dirty="0"/>
              <a:t>We can know the values we want to end up with in our children, but not necessarily how to get there the best way.</a:t>
            </a:r>
          </a:p>
          <a:p>
            <a:r>
              <a:rPr lang="en-US" dirty="0"/>
              <a:t>There are resources…</a:t>
            </a:r>
          </a:p>
        </p:txBody>
      </p:sp>
    </p:spTree>
    <p:extLst>
      <p:ext uri="{BB962C8B-B14F-4D97-AF65-F5344CB8AC3E}">
        <p14:creationId xmlns:p14="http://schemas.microsoft.com/office/powerpoint/2010/main" val="1138029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A1DEB-95A4-43D4-B2A8-50B112B4EBCA}"/>
              </a:ext>
            </a:extLst>
          </p:cNvPr>
          <p:cNvSpPr>
            <a:spLocks noGrp="1"/>
          </p:cNvSpPr>
          <p:nvPr>
            <p:ph type="title"/>
          </p:nvPr>
        </p:nvSpPr>
        <p:spPr>
          <a:xfrm>
            <a:off x="628650" y="0"/>
            <a:ext cx="7886700" cy="510777"/>
          </a:xfrm>
        </p:spPr>
        <p:txBody>
          <a:bodyPr>
            <a:normAutofit fontScale="90000"/>
          </a:bodyPr>
          <a:lstStyle/>
          <a:p>
            <a:r>
              <a:rPr lang="en-US" dirty="0"/>
              <a:t>Resources: Growing Kids God’s Way (not inspired)</a:t>
            </a:r>
          </a:p>
        </p:txBody>
      </p:sp>
      <p:sp>
        <p:nvSpPr>
          <p:cNvPr id="3" name="Content Placeholder 2">
            <a:extLst>
              <a:ext uri="{FF2B5EF4-FFF2-40B4-BE49-F238E27FC236}">
                <a16:creationId xmlns:a16="http://schemas.microsoft.com/office/drawing/2014/main" id="{33452970-838B-4538-9813-4E712613AD87}"/>
              </a:ext>
            </a:extLst>
          </p:cNvPr>
          <p:cNvSpPr>
            <a:spLocks noGrp="1"/>
          </p:cNvSpPr>
          <p:nvPr>
            <p:ph idx="1"/>
          </p:nvPr>
        </p:nvSpPr>
        <p:spPr>
          <a:xfrm>
            <a:off x="628650" y="510776"/>
            <a:ext cx="7886700" cy="4579384"/>
          </a:xfrm>
        </p:spPr>
        <p:txBody>
          <a:bodyPr>
            <a:normAutofit fontScale="62500" lnSpcReduction="20000"/>
          </a:bodyPr>
          <a:lstStyle/>
          <a:p>
            <a:r>
              <a:rPr lang="en-US" sz="2900" dirty="0"/>
              <a:t>Growing Kids God’s Way – Information: The Three Assumptions of Revealed Truth</a:t>
            </a:r>
          </a:p>
          <a:p>
            <a:r>
              <a:rPr lang="en-US" sz="2900" dirty="0"/>
              <a:t>“Although the Bible provides moral ideals, it does not provide parents with the </a:t>
            </a:r>
            <a:r>
              <a:rPr lang="en-US" sz="2900" b="1" dirty="0"/>
              <a:t>exact how-to’s for parenting</a:t>
            </a:r>
            <a:r>
              <a:rPr lang="en-US" sz="2900" dirty="0"/>
              <a:t>. It offers clues to child training but not a detailed blueprint that speaks to every action. Those facts are relevant to this presentation and the formation of our thoughts. All our curricula is guided by three basic assumptions. </a:t>
            </a:r>
          </a:p>
          <a:p>
            <a:r>
              <a:rPr lang="en-US" sz="2900" b="1" dirty="0"/>
              <a:t>“First</a:t>
            </a:r>
            <a:r>
              <a:rPr lang="en-US" sz="2900" dirty="0"/>
              <a:t>: The first assumption relates to the goal of parenting. It is to create a Life-giving home environment, in which children can thrive spiritually, morally and emotionally. Creating and sustaining a life-giving home environment is not something one adds to their everyday parenting routine, like adding seasoning to a bland dish. Rather, it is a cultivated lifestyle of choice. </a:t>
            </a:r>
          </a:p>
          <a:p>
            <a:r>
              <a:rPr lang="en-US" sz="2900" dirty="0"/>
              <a:t>“For clarity sake, this is how we define the concept: A Life-Giving home environment is a lifestyle, cultivated by parents, that promotes the life-giving character of God, while actively avoiding language, attitudes and behaviors that assault or detract from God’s character. Therefore, what is it that God requires of us? “He has shown you O man what is good. And what does the Lord require of you, but to do justly, to love mercy, and to walk humbly with your God?” (Micah 6:8).</a:t>
            </a:r>
          </a:p>
          <a:p>
            <a:endParaRPr lang="en-US" dirty="0"/>
          </a:p>
        </p:txBody>
      </p:sp>
    </p:spTree>
    <p:extLst>
      <p:ext uri="{BB962C8B-B14F-4D97-AF65-F5344CB8AC3E}">
        <p14:creationId xmlns:p14="http://schemas.microsoft.com/office/powerpoint/2010/main" val="3761576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A5CFE-78E6-49FF-A222-BB97380ABA49}"/>
              </a:ext>
            </a:extLst>
          </p:cNvPr>
          <p:cNvSpPr>
            <a:spLocks noGrp="1"/>
          </p:cNvSpPr>
          <p:nvPr>
            <p:ph type="title"/>
          </p:nvPr>
        </p:nvSpPr>
        <p:spPr/>
        <p:txBody>
          <a:bodyPr/>
          <a:lstStyle/>
          <a:p>
            <a:r>
              <a:rPr lang="en-US" dirty="0"/>
              <a:t>Resources, continued</a:t>
            </a:r>
          </a:p>
        </p:txBody>
      </p:sp>
      <p:sp>
        <p:nvSpPr>
          <p:cNvPr id="3" name="Content Placeholder 2">
            <a:extLst>
              <a:ext uri="{FF2B5EF4-FFF2-40B4-BE49-F238E27FC236}">
                <a16:creationId xmlns:a16="http://schemas.microsoft.com/office/drawing/2014/main" id="{D4BA96E5-8F9A-41FA-A44C-C12400CA98B1}"/>
              </a:ext>
            </a:extLst>
          </p:cNvPr>
          <p:cNvSpPr>
            <a:spLocks noGrp="1"/>
          </p:cNvSpPr>
          <p:nvPr>
            <p:ph idx="1"/>
          </p:nvPr>
        </p:nvSpPr>
        <p:spPr>
          <a:xfrm>
            <a:off x="628650" y="1011382"/>
            <a:ext cx="7886700" cy="4132118"/>
          </a:xfrm>
        </p:spPr>
        <p:txBody>
          <a:bodyPr>
            <a:normAutofit/>
          </a:bodyPr>
          <a:lstStyle/>
          <a:p>
            <a:r>
              <a:rPr lang="en-US" dirty="0"/>
              <a:t>Growing Kids God’s Way</a:t>
            </a:r>
          </a:p>
          <a:p>
            <a:r>
              <a:rPr lang="en-US" dirty="0"/>
              <a:t>The Three Assumptions of Revealed Truth, continued</a:t>
            </a:r>
          </a:p>
          <a:p>
            <a:r>
              <a:rPr lang="en-US" b="1" dirty="0"/>
              <a:t>“Second:</a:t>
            </a:r>
            <a:r>
              <a:rPr lang="en-US" dirty="0"/>
              <a:t> The Bible, although sufficient and authoritative, is not comprehensive. That is, it does not speak [specifically] to every situation parents face during the day. It provides moral principles governing godly living but does not specifically lay out the how-to’s of training. This is where wisdom, experience, failures and success comes. It is also where a healthy community of parents play a big role. The Growing Families community is that type of community! Life-giving and helpful.</a:t>
            </a:r>
          </a:p>
          <a:p>
            <a:endParaRPr lang="en-US" dirty="0"/>
          </a:p>
        </p:txBody>
      </p:sp>
    </p:spTree>
    <p:extLst>
      <p:ext uri="{BB962C8B-B14F-4D97-AF65-F5344CB8AC3E}">
        <p14:creationId xmlns:p14="http://schemas.microsoft.com/office/powerpoint/2010/main" val="3569427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18E4-F75F-4A31-8D19-E2C240CE2B01}"/>
              </a:ext>
            </a:extLst>
          </p:cNvPr>
          <p:cNvSpPr>
            <a:spLocks noGrp="1"/>
          </p:cNvSpPr>
          <p:nvPr>
            <p:ph type="title"/>
          </p:nvPr>
        </p:nvSpPr>
        <p:spPr/>
        <p:txBody>
          <a:bodyPr/>
          <a:lstStyle/>
          <a:p>
            <a:r>
              <a:rPr lang="en-US" dirty="0"/>
              <a:t>Resources, continued</a:t>
            </a:r>
          </a:p>
        </p:txBody>
      </p:sp>
      <p:sp>
        <p:nvSpPr>
          <p:cNvPr id="3" name="Content Placeholder 2">
            <a:extLst>
              <a:ext uri="{FF2B5EF4-FFF2-40B4-BE49-F238E27FC236}">
                <a16:creationId xmlns:a16="http://schemas.microsoft.com/office/drawing/2014/main" id="{3D906F0D-011F-4956-8C81-9A76B00BBE5E}"/>
              </a:ext>
            </a:extLst>
          </p:cNvPr>
          <p:cNvSpPr>
            <a:spLocks noGrp="1"/>
          </p:cNvSpPr>
          <p:nvPr>
            <p:ph idx="1"/>
          </p:nvPr>
        </p:nvSpPr>
        <p:spPr>
          <a:xfrm>
            <a:off x="628650" y="1104900"/>
            <a:ext cx="7886700" cy="4038600"/>
          </a:xfrm>
        </p:spPr>
        <p:txBody>
          <a:bodyPr>
            <a:normAutofit fontScale="92500" lnSpcReduction="20000"/>
          </a:bodyPr>
          <a:lstStyle/>
          <a:p>
            <a:r>
              <a:rPr lang="en-US" dirty="0"/>
              <a:t>Growing Kids God’s Way</a:t>
            </a:r>
          </a:p>
          <a:p>
            <a:r>
              <a:rPr lang="en-US" dirty="0"/>
              <a:t>The Three Assumptions of Revealed Truth, continued</a:t>
            </a:r>
          </a:p>
          <a:p>
            <a:r>
              <a:rPr lang="en-US" b="1" dirty="0"/>
              <a:t>“Third</a:t>
            </a:r>
            <a:r>
              <a:rPr lang="en-US" dirty="0"/>
              <a:t>: The third assumption is based on the relationship of the first two. Since the goal of parenting is to produce a morally responsible and biblically responsive children, and since the Bible is not specific on how to accomplish that goal, we believe that all child-training principles, practices, methods, and theories should meet two important criteria:</a:t>
            </a:r>
          </a:p>
          <a:p>
            <a:r>
              <a:rPr lang="en-US" dirty="0"/>
              <a:t>a. They must advance the righteous goal of raising children (Ephesians 6:4).</a:t>
            </a:r>
          </a:p>
          <a:p>
            <a:r>
              <a:rPr lang="en-US" dirty="0"/>
              <a:t>b. They must be compatible with the scope of God’s Character. In contrast, any theory that detracts from, is antagonistic to, or restricts or seeks to undermine Scriptural intent, by creating contrary prohibitions and assertions will be inadequate and fall short. The methods of training must advance and compliment God’s Character. </a:t>
            </a:r>
          </a:p>
          <a:p>
            <a:r>
              <a:rPr lang="en-US" dirty="0"/>
              <a:t>The Growing Families’ curriculum content, is guided by the two criteria above.</a:t>
            </a:r>
          </a:p>
          <a:p>
            <a:endParaRPr lang="en-US" dirty="0"/>
          </a:p>
        </p:txBody>
      </p:sp>
    </p:spTree>
    <p:extLst>
      <p:ext uri="{BB962C8B-B14F-4D97-AF65-F5344CB8AC3E}">
        <p14:creationId xmlns:p14="http://schemas.microsoft.com/office/powerpoint/2010/main" val="12383308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C14F5-1A25-4FF9-BC0D-DCEA15F244AB}"/>
              </a:ext>
            </a:extLst>
          </p:cNvPr>
          <p:cNvSpPr>
            <a:spLocks noGrp="1"/>
          </p:cNvSpPr>
          <p:nvPr>
            <p:ph type="title"/>
          </p:nvPr>
        </p:nvSpPr>
        <p:spPr/>
        <p:txBody>
          <a:bodyPr>
            <a:normAutofit fontScale="90000"/>
          </a:bodyPr>
          <a:lstStyle/>
          <a:p>
            <a:r>
              <a:rPr lang="en-US" dirty="0"/>
              <a:t>Time with Children/at home?? </a:t>
            </a:r>
          </a:p>
        </p:txBody>
      </p:sp>
      <p:sp>
        <p:nvSpPr>
          <p:cNvPr id="3" name="Text Placeholder 2">
            <a:extLst>
              <a:ext uri="{FF2B5EF4-FFF2-40B4-BE49-F238E27FC236}">
                <a16:creationId xmlns:a16="http://schemas.microsoft.com/office/drawing/2014/main" id="{96EE8DED-E8FF-42A4-8297-64BD28F8F22D}"/>
              </a:ext>
            </a:extLst>
          </p:cNvPr>
          <p:cNvSpPr>
            <a:spLocks noGrp="1"/>
          </p:cNvSpPr>
          <p:nvPr>
            <p:ph type="body" idx="1"/>
          </p:nvPr>
        </p:nvSpPr>
        <p:spPr/>
        <p:txBody>
          <a:bodyPr>
            <a:normAutofit/>
          </a:bodyPr>
          <a:lstStyle/>
          <a:p>
            <a:r>
              <a:rPr lang="en-US" dirty="0">
                <a:solidFill>
                  <a:schemeClr val="tx1"/>
                </a:solidFill>
              </a:rPr>
              <a:t>Should be the best teacher of all!</a:t>
            </a:r>
          </a:p>
          <a:p>
            <a:r>
              <a:rPr lang="en-US" dirty="0">
                <a:solidFill>
                  <a:schemeClr val="tx1"/>
                </a:solidFill>
              </a:rPr>
              <a:t>“Care” time cannot be all</a:t>
            </a:r>
          </a:p>
          <a:p>
            <a:pPr marL="114300" indent="0">
              <a:buNone/>
            </a:pPr>
            <a:r>
              <a:rPr lang="en-US" dirty="0"/>
              <a:t>i</a:t>
            </a:r>
            <a:r>
              <a:rPr lang="en-US" dirty="0">
                <a:solidFill>
                  <a:schemeClr val="tx1"/>
                </a:solidFill>
              </a:rPr>
              <a:t>ntensive 1 to 1 time</a:t>
            </a:r>
          </a:p>
          <a:p>
            <a:r>
              <a:rPr lang="en-US" dirty="0">
                <a:solidFill>
                  <a:schemeClr val="tx1"/>
                </a:solidFill>
              </a:rPr>
              <a:t>Parents have things to do too</a:t>
            </a:r>
          </a:p>
          <a:p>
            <a:r>
              <a:rPr lang="en-US" dirty="0"/>
              <a:t>Learning to “help,” or to play quietly by </a:t>
            </a:r>
          </a:p>
          <a:p>
            <a:pPr marL="114300" indent="0">
              <a:buNone/>
            </a:pPr>
            <a:r>
              <a:rPr lang="en-US" dirty="0"/>
              <a:t>themselves is also valuable for a child to</a:t>
            </a:r>
          </a:p>
          <a:p>
            <a:pPr marL="114300" indent="0">
              <a:buNone/>
            </a:pPr>
            <a:r>
              <a:rPr lang="en-US" dirty="0"/>
              <a:t>learn at an early age</a:t>
            </a:r>
          </a:p>
          <a:p>
            <a:r>
              <a:rPr lang="en-US" dirty="0"/>
              <a:t>Always working late and on weekends</a:t>
            </a:r>
          </a:p>
          <a:p>
            <a:pPr marL="114300" indent="0">
              <a:buNone/>
            </a:pPr>
            <a:r>
              <a:rPr lang="en-US" dirty="0"/>
              <a:t>for either parent really limits the </a:t>
            </a:r>
          </a:p>
          <a:p>
            <a:pPr marL="114300" indent="0">
              <a:buNone/>
            </a:pPr>
            <a:r>
              <a:rPr lang="en-US" dirty="0"/>
              <a:t>amount of time that can be spent </a:t>
            </a:r>
          </a:p>
          <a:p>
            <a:pPr marL="114300" indent="0">
              <a:buNone/>
            </a:pPr>
            <a:r>
              <a:rPr lang="en-US" dirty="0"/>
              <a:t>with children &amp; hurts family routines</a:t>
            </a:r>
            <a:endParaRPr lang="en-US" dirty="0">
              <a:solidFill>
                <a:schemeClr val="tx1"/>
              </a:solidFill>
            </a:endParaRPr>
          </a:p>
          <a:p>
            <a:pPr marL="114300" indent="0">
              <a:buNone/>
            </a:pPr>
            <a:endParaRPr lang="en-US" dirty="0">
              <a:solidFill>
                <a:schemeClr val="tx1"/>
              </a:solidFill>
            </a:endParaRPr>
          </a:p>
          <a:p>
            <a:pPr marL="114300" indent="0">
              <a:buNone/>
            </a:pPr>
            <a:endParaRPr lang="en-US" dirty="0">
              <a:solidFill>
                <a:schemeClr val="tx1"/>
              </a:solidFill>
            </a:endParaRPr>
          </a:p>
          <a:p>
            <a:pPr marL="114300" indent="0">
              <a:buNone/>
            </a:pPr>
            <a:endParaRPr lang="en-US" dirty="0">
              <a:solidFill>
                <a:schemeClr val="tx1"/>
              </a:solidFill>
            </a:endParaRPr>
          </a:p>
          <a:p>
            <a:endParaRPr lang="en-US" dirty="0">
              <a:solidFill>
                <a:schemeClr val="tx1"/>
              </a:solidFill>
            </a:endParaRPr>
          </a:p>
        </p:txBody>
      </p:sp>
      <p:pic>
        <p:nvPicPr>
          <p:cNvPr id="4" name="Picture 3">
            <a:extLst>
              <a:ext uri="{FF2B5EF4-FFF2-40B4-BE49-F238E27FC236}">
                <a16:creationId xmlns:a16="http://schemas.microsoft.com/office/drawing/2014/main" id="{9E294CB4-6329-45F4-8E11-9885DD74E5E7}"/>
              </a:ext>
            </a:extLst>
          </p:cNvPr>
          <p:cNvPicPr>
            <a:picLocks noChangeAspect="1"/>
          </p:cNvPicPr>
          <p:nvPr/>
        </p:nvPicPr>
        <p:blipFill rotWithShape="1">
          <a:blip r:embed="rId3"/>
          <a:srcRect t="2519" b="25481"/>
          <a:stretch/>
        </p:blipFill>
        <p:spPr>
          <a:xfrm>
            <a:off x="5242161" y="0"/>
            <a:ext cx="3810399" cy="5079877"/>
          </a:xfrm>
          <a:prstGeom prst="rect">
            <a:avLst/>
          </a:prstGeom>
        </p:spPr>
      </p:pic>
    </p:spTree>
    <p:extLst>
      <p:ext uri="{BB962C8B-B14F-4D97-AF65-F5344CB8AC3E}">
        <p14:creationId xmlns:p14="http://schemas.microsoft.com/office/powerpoint/2010/main" val="1284340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4290F-72F2-43DA-8750-967544FE2018}"/>
              </a:ext>
            </a:extLst>
          </p:cNvPr>
          <p:cNvSpPr>
            <a:spLocks noGrp="1"/>
          </p:cNvSpPr>
          <p:nvPr>
            <p:ph type="title"/>
          </p:nvPr>
        </p:nvSpPr>
        <p:spPr/>
        <p:txBody>
          <a:bodyPr/>
          <a:lstStyle/>
          <a:p>
            <a:r>
              <a:rPr lang="en-US" dirty="0"/>
              <a:t>How to spell…</a:t>
            </a:r>
          </a:p>
        </p:txBody>
      </p:sp>
      <p:sp>
        <p:nvSpPr>
          <p:cNvPr id="3" name="Content Placeholder 2">
            <a:extLst>
              <a:ext uri="{FF2B5EF4-FFF2-40B4-BE49-F238E27FC236}">
                <a16:creationId xmlns:a16="http://schemas.microsoft.com/office/drawing/2014/main" id="{A53CC91F-7101-424C-945C-FCF7C19D5DC3}"/>
              </a:ext>
            </a:extLst>
          </p:cNvPr>
          <p:cNvSpPr>
            <a:spLocks noGrp="1"/>
          </p:cNvSpPr>
          <p:nvPr>
            <p:ph idx="1"/>
          </p:nvPr>
        </p:nvSpPr>
        <p:spPr/>
        <p:txBody>
          <a:bodyPr>
            <a:normAutofit/>
          </a:bodyPr>
          <a:lstStyle/>
          <a:p>
            <a:r>
              <a:rPr lang="en-US" sz="3200" dirty="0"/>
              <a:t>“It was Dr. Anthony P. Witham who once said “children spell love…T-I-M-E.” </a:t>
            </a:r>
          </a:p>
        </p:txBody>
      </p:sp>
    </p:spTree>
    <p:extLst>
      <p:ext uri="{BB962C8B-B14F-4D97-AF65-F5344CB8AC3E}">
        <p14:creationId xmlns:p14="http://schemas.microsoft.com/office/powerpoint/2010/main" val="1034392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40A911-7DF2-42E5-9E05-46676397B465}"/>
              </a:ext>
            </a:extLst>
          </p:cNvPr>
          <p:cNvPicPr>
            <a:picLocks noChangeAspect="1"/>
          </p:cNvPicPr>
          <p:nvPr/>
        </p:nvPicPr>
        <p:blipFill>
          <a:blip r:embed="rId3"/>
          <a:stretch>
            <a:fillRect/>
          </a:stretch>
        </p:blipFill>
        <p:spPr>
          <a:xfrm>
            <a:off x="6590385" y="0"/>
            <a:ext cx="2560542" cy="1780186"/>
          </a:xfrm>
          <a:prstGeom prst="rect">
            <a:avLst/>
          </a:prstGeom>
        </p:spPr>
      </p:pic>
      <p:sp>
        <p:nvSpPr>
          <p:cNvPr id="2" name="Title 1">
            <a:extLst>
              <a:ext uri="{FF2B5EF4-FFF2-40B4-BE49-F238E27FC236}">
                <a16:creationId xmlns:a16="http://schemas.microsoft.com/office/drawing/2014/main" id="{E42112DB-EA4F-462A-A0F0-B979AA603863}"/>
              </a:ext>
            </a:extLst>
          </p:cNvPr>
          <p:cNvSpPr>
            <a:spLocks noGrp="1"/>
          </p:cNvSpPr>
          <p:nvPr>
            <p:ph type="title"/>
          </p:nvPr>
        </p:nvSpPr>
        <p:spPr>
          <a:xfrm>
            <a:off x="628650" y="273844"/>
            <a:ext cx="4627350" cy="994172"/>
          </a:xfrm>
        </p:spPr>
        <p:txBody>
          <a:bodyPr>
            <a:normAutofit fontScale="90000"/>
          </a:bodyPr>
          <a:lstStyle/>
          <a:p>
            <a:r>
              <a:rPr lang="en-US" dirty="0"/>
              <a:t>Gathered around – Radio 20’s, 30’s, 40’s, etc</a:t>
            </a:r>
          </a:p>
        </p:txBody>
      </p:sp>
      <p:sp>
        <p:nvSpPr>
          <p:cNvPr id="3" name="Content Placeholder 2">
            <a:extLst>
              <a:ext uri="{FF2B5EF4-FFF2-40B4-BE49-F238E27FC236}">
                <a16:creationId xmlns:a16="http://schemas.microsoft.com/office/drawing/2014/main" id="{3B7F1FFB-7F5D-4F59-9D70-A7518605644C}"/>
              </a:ext>
            </a:extLst>
          </p:cNvPr>
          <p:cNvSpPr>
            <a:spLocks noGrp="1"/>
          </p:cNvSpPr>
          <p:nvPr>
            <p:ph idx="1"/>
          </p:nvPr>
        </p:nvSpPr>
        <p:spPr>
          <a:xfrm>
            <a:off x="151200" y="1780185"/>
            <a:ext cx="8877600" cy="3363315"/>
          </a:xfrm>
        </p:spPr>
        <p:txBody>
          <a:bodyPr>
            <a:normAutofit fontScale="92500"/>
          </a:bodyPr>
          <a:lstStyle/>
          <a:p>
            <a:r>
              <a:rPr lang="en-US" dirty="0"/>
              <a:t>History of Radio: Radio broadcasting was the cheapest form of entertainment, and it provided the public with far better entertainment than most people were accustomed to. As a result, its popularity grew rapidly in the late 1920s and early 1930s, and by </a:t>
            </a:r>
            <a:r>
              <a:rPr lang="en-US" b="1" dirty="0"/>
              <a:t>1934, 60 percent of the nation’s households had radios.</a:t>
            </a:r>
          </a:p>
          <a:p>
            <a:r>
              <a:rPr lang="en-US" dirty="0"/>
              <a:t>Encyclopaedia Britannica: Soap operas such as Ma Perkins and The Guiding Light kept housewives company through the afternoon. Children listened to the adventure series Little Orphan Annie and the science-fiction show Flash Gordon. Amos ’n’ Andy, a situation comedy, was the most popular show ever broadcast, lasting more than 30 years. The Shadow, a crime drama, also had a loyal following…</a:t>
            </a:r>
            <a:r>
              <a:rPr lang="en-US" b="1" dirty="0"/>
              <a:t>In 1938 [Orson] Welles’s radio adaptation of H.G. Wells’s science-fiction tale The War of the Worlds created panic when listeners failed to hear the disclaimer and believed Martians actually were invading Earth.</a:t>
            </a:r>
          </a:p>
        </p:txBody>
      </p:sp>
    </p:spTree>
    <p:extLst>
      <p:ext uri="{BB962C8B-B14F-4D97-AF65-F5344CB8AC3E}">
        <p14:creationId xmlns:p14="http://schemas.microsoft.com/office/powerpoint/2010/main" val="3071262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FB07F-6FEE-4F0C-8161-9ECA4F6C6278}"/>
              </a:ext>
            </a:extLst>
          </p:cNvPr>
          <p:cNvSpPr>
            <a:spLocks noGrp="1"/>
          </p:cNvSpPr>
          <p:nvPr>
            <p:ph type="title"/>
          </p:nvPr>
        </p:nvSpPr>
        <p:spPr/>
        <p:txBody>
          <a:bodyPr/>
          <a:lstStyle/>
          <a:p>
            <a:r>
              <a:rPr lang="en-US" dirty="0"/>
              <a:t>Gathered around - Television</a:t>
            </a:r>
          </a:p>
        </p:txBody>
      </p:sp>
      <p:pic>
        <p:nvPicPr>
          <p:cNvPr id="4" name="Content Placeholder 3">
            <a:extLst>
              <a:ext uri="{FF2B5EF4-FFF2-40B4-BE49-F238E27FC236}">
                <a16:creationId xmlns:a16="http://schemas.microsoft.com/office/drawing/2014/main" id="{F0ECBA2A-2661-4E0F-8077-1414B6D36025}"/>
              </a:ext>
            </a:extLst>
          </p:cNvPr>
          <p:cNvPicPr>
            <a:picLocks noGrp="1" noChangeAspect="1"/>
          </p:cNvPicPr>
          <p:nvPr>
            <p:ph idx="1"/>
          </p:nvPr>
        </p:nvPicPr>
        <p:blipFill>
          <a:blip r:embed="rId3"/>
          <a:stretch>
            <a:fillRect/>
          </a:stretch>
        </p:blipFill>
        <p:spPr>
          <a:xfrm>
            <a:off x="6207675" y="0"/>
            <a:ext cx="2762250" cy="1657350"/>
          </a:xfrm>
          <a:prstGeom prst="rect">
            <a:avLst/>
          </a:prstGeom>
        </p:spPr>
      </p:pic>
      <p:sp>
        <p:nvSpPr>
          <p:cNvPr id="6" name="TextBox 5">
            <a:extLst>
              <a:ext uri="{FF2B5EF4-FFF2-40B4-BE49-F238E27FC236}">
                <a16:creationId xmlns:a16="http://schemas.microsoft.com/office/drawing/2014/main" id="{2295CF7F-7AC9-4C45-B854-4046000379A4}"/>
              </a:ext>
            </a:extLst>
          </p:cNvPr>
          <p:cNvSpPr txBox="1"/>
          <p:nvPr/>
        </p:nvSpPr>
        <p:spPr>
          <a:xfrm>
            <a:off x="174075" y="1268016"/>
            <a:ext cx="8863245" cy="3785652"/>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sz="2400" dirty="0"/>
              <a:t>1990’s Grolier Encyclopedia:</a:t>
            </a:r>
          </a:p>
          <a:p>
            <a:pPr marL="285750" indent="-285750">
              <a:buFont typeface="Arial" panose="020B0604020202020204" pitchFamily="34" charset="0"/>
              <a:buChar char="•"/>
            </a:pPr>
            <a:r>
              <a:rPr lang="en-US" sz="2400" dirty="0"/>
              <a:t>Few inventions have had as much effect on contemporary American society as television. Before </a:t>
            </a:r>
            <a:r>
              <a:rPr lang="en-US" sz="2400" b="1" dirty="0"/>
              <a:t>1947 t</a:t>
            </a:r>
            <a:r>
              <a:rPr lang="en-US" sz="2400" dirty="0"/>
              <a:t>he number of U.S. homes with television sets could be measured in the thousands. </a:t>
            </a:r>
            <a:r>
              <a:rPr lang="en-US" sz="2400" b="1" dirty="0"/>
              <a:t>By the late 1990s, 98 percent of U.S. homes had at least one television set</a:t>
            </a:r>
            <a:r>
              <a:rPr lang="en-US" sz="2400" dirty="0"/>
              <a:t>, and those sets were on for an average of </a:t>
            </a:r>
            <a:r>
              <a:rPr lang="en-US" sz="2400" b="1" dirty="0"/>
              <a:t>more than seven hours a day</a:t>
            </a:r>
            <a:r>
              <a:rPr lang="en-US" sz="2400" dirty="0"/>
              <a:t>. The typical American spends (depending on the survey and the time of year) from </a:t>
            </a:r>
            <a:r>
              <a:rPr lang="en-US" sz="2400" b="1" dirty="0"/>
              <a:t>two-and-a-half to almost five hours a day </a:t>
            </a:r>
            <a:r>
              <a:rPr lang="en-US" sz="2400" dirty="0"/>
              <a:t>watching television. </a:t>
            </a:r>
          </a:p>
        </p:txBody>
      </p:sp>
    </p:spTree>
    <p:extLst>
      <p:ext uri="{BB962C8B-B14F-4D97-AF65-F5344CB8AC3E}">
        <p14:creationId xmlns:p14="http://schemas.microsoft.com/office/powerpoint/2010/main" val="20640545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84922-3CF8-4BF9-8F83-6925A649DF31}"/>
              </a:ext>
            </a:extLst>
          </p:cNvPr>
          <p:cNvSpPr>
            <a:spLocks noGrp="1"/>
          </p:cNvSpPr>
          <p:nvPr>
            <p:ph type="title"/>
          </p:nvPr>
        </p:nvSpPr>
        <p:spPr/>
        <p:txBody>
          <a:bodyPr/>
          <a:lstStyle/>
          <a:p>
            <a:r>
              <a:rPr lang="en-US" dirty="0"/>
              <a:t>Gathered Around - Today</a:t>
            </a:r>
          </a:p>
        </p:txBody>
      </p:sp>
      <p:pic>
        <p:nvPicPr>
          <p:cNvPr id="4" name="Content Placeholder 3">
            <a:extLst>
              <a:ext uri="{FF2B5EF4-FFF2-40B4-BE49-F238E27FC236}">
                <a16:creationId xmlns:a16="http://schemas.microsoft.com/office/drawing/2014/main" id="{C57AB4A5-BDFA-463A-9F0E-51A4B904EA50}"/>
              </a:ext>
            </a:extLst>
          </p:cNvPr>
          <p:cNvPicPr>
            <a:picLocks noGrp="1" noChangeAspect="1"/>
          </p:cNvPicPr>
          <p:nvPr>
            <p:ph idx="1"/>
          </p:nvPr>
        </p:nvPicPr>
        <p:blipFill>
          <a:blip r:embed="rId2"/>
          <a:stretch>
            <a:fillRect/>
          </a:stretch>
        </p:blipFill>
        <p:spPr>
          <a:xfrm>
            <a:off x="681990" y="1118614"/>
            <a:ext cx="2619375" cy="1743075"/>
          </a:xfrm>
          <a:prstGeom prst="rect">
            <a:avLst/>
          </a:prstGeom>
        </p:spPr>
      </p:pic>
      <p:pic>
        <p:nvPicPr>
          <p:cNvPr id="5" name="Picture 4">
            <a:extLst>
              <a:ext uri="{FF2B5EF4-FFF2-40B4-BE49-F238E27FC236}">
                <a16:creationId xmlns:a16="http://schemas.microsoft.com/office/drawing/2014/main" id="{25A6554E-3317-4B5B-9866-13C4B67B80ED}"/>
              </a:ext>
            </a:extLst>
          </p:cNvPr>
          <p:cNvPicPr>
            <a:picLocks noChangeAspect="1"/>
          </p:cNvPicPr>
          <p:nvPr/>
        </p:nvPicPr>
        <p:blipFill>
          <a:blip r:embed="rId3"/>
          <a:stretch>
            <a:fillRect/>
          </a:stretch>
        </p:blipFill>
        <p:spPr>
          <a:xfrm>
            <a:off x="3592415" y="1118614"/>
            <a:ext cx="2619375" cy="1743075"/>
          </a:xfrm>
          <a:prstGeom prst="rect">
            <a:avLst/>
          </a:prstGeom>
        </p:spPr>
      </p:pic>
      <p:sp>
        <p:nvSpPr>
          <p:cNvPr id="9" name="TextBox 8">
            <a:extLst>
              <a:ext uri="{FF2B5EF4-FFF2-40B4-BE49-F238E27FC236}">
                <a16:creationId xmlns:a16="http://schemas.microsoft.com/office/drawing/2014/main" id="{556338E1-9402-4FCB-B714-5BAADB20E3BA}"/>
              </a:ext>
            </a:extLst>
          </p:cNvPr>
          <p:cNvSpPr txBox="1"/>
          <p:nvPr/>
        </p:nvSpPr>
        <p:spPr>
          <a:xfrm>
            <a:off x="628650" y="3512820"/>
            <a:ext cx="641223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Radio: same room</a:t>
            </a:r>
          </a:p>
          <a:p>
            <a:pPr marL="342900" indent="-342900">
              <a:buFont typeface="Arial" panose="020B0604020202020204" pitchFamily="34" charset="0"/>
              <a:buChar char="•"/>
            </a:pPr>
            <a:r>
              <a:rPr lang="en-US" sz="2400" dirty="0"/>
              <a:t>TV: same room (till recent decades)</a:t>
            </a:r>
          </a:p>
          <a:p>
            <a:pPr marL="342900" indent="-342900">
              <a:buFont typeface="Arial" panose="020B0604020202020204" pitchFamily="34" charset="0"/>
              <a:buChar char="•"/>
            </a:pPr>
            <a:r>
              <a:rPr lang="en-US" sz="2400" dirty="0"/>
              <a:t>Online Devices: easy to scatter = much less time together as a family.</a:t>
            </a:r>
          </a:p>
        </p:txBody>
      </p:sp>
    </p:spTree>
    <p:extLst>
      <p:ext uri="{BB962C8B-B14F-4D97-AF65-F5344CB8AC3E}">
        <p14:creationId xmlns:p14="http://schemas.microsoft.com/office/powerpoint/2010/main" val="66882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prstGeom prst="rect">
            <a:avLst/>
          </a:prstGeom>
        </p:spPr>
        <p:txBody>
          <a:bodyPr spcFirstLastPara="1" vert="horz" lIns="91440" tIns="45720" rIns="91440" bIns="45720" rtlCol="0" anchor="ctr" anchorCtr="0">
            <a:normAutofit/>
          </a:bodyPr>
          <a:lstStyle/>
          <a:p>
            <a:pPr lvl="0" indent="0" algn="ctr" defTabSz="914400">
              <a:spcBef>
                <a:spcPct val="0"/>
              </a:spcBef>
              <a:spcAft>
                <a:spcPts val="0"/>
              </a:spcAft>
            </a:pPr>
            <a:r>
              <a:rPr lang="en-US" sz="2600" spc="-50" dirty="0"/>
              <a:t>A Baby: </a:t>
            </a:r>
            <a:r>
              <a:rPr lang="en-US" sz="2600" spc="-50" dirty="0">
                <a:sym typeface="Times New Roman"/>
              </a:rPr>
              <a:t>Every Child deserves to be wanted, cherished as a gift from God, and allowed to be born</a:t>
            </a:r>
            <a:endParaRPr lang="en-US" sz="2600" spc="-50" dirty="0">
              <a:solidFill>
                <a:srgbClr val="FFFFFF"/>
              </a:solidFill>
            </a:endParaRPr>
          </a:p>
        </p:txBody>
      </p:sp>
      <p:sp>
        <p:nvSpPr>
          <p:cNvPr id="85" name="Shape 85"/>
          <p:cNvSpPr txBox="1">
            <a:spLocks noGrp="1"/>
          </p:cNvSpPr>
          <p:nvPr>
            <p:ph idx="1"/>
          </p:nvPr>
        </p:nvSpPr>
        <p:spPr>
          <a:prstGeom prst="rect">
            <a:avLst/>
          </a:prstGeom>
        </p:spPr>
        <p:txBody>
          <a:bodyPr spcFirstLastPara="1" vert="horz" lIns="0" tIns="45720" rIns="0" bIns="45720" rtlCol="0" anchorCtr="0">
            <a:normAutofit/>
          </a:bodyPr>
          <a:lstStyle/>
          <a:p>
            <a:pPr marL="285750" indent="-285750" defTabSz="914400">
              <a:buSzPts val="1100"/>
            </a:pPr>
            <a:r>
              <a:rPr lang="en-US" dirty="0">
                <a:sym typeface="Times New Roman"/>
              </a:rPr>
              <a:t> Ps 127:3  Behold, children are a heritage from the Lord, The fruit of the womb is a reward. </a:t>
            </a:r>
          </a:p>
          <a:p>
            <a:pPr marL="342900" defTabSz="914400">
              <a:buSzPts val="1100"/>
            </a:pPr>
            <a:r>
              <a:rPr lang="en-US" dirty="0">
                <a:sym typeface="Times New Roman"/>
              </a:rPr>
              <a:t>President Ronald Reagan in a 1983 speech on abortion: “Malcolm Muggeridge, the English writer, goes right to the heart of the matter: "Either life is always and in all circumstances sacred, or intrinsically of no account; it is inconceivable that it should be in some cases the one, and in some the other." The sanctity of innocent human life is a principle that Congress should proclaim at every opportunity.”</a:t>
            </a:r>
          </a:p>
          <a:p>
            <a:pPr marL="342900" defTabSz="914400">
              <a:buSzPts val="1100"/>
            </a:pPr>
            <a:r>
              <a:rPr lang="en-US" dirty="0">
                <a:sym typeface="Times New Roman"/>
              </a:rPr>
              <a:t>Not just congress</a:t>
            </a:r>
          </a:p>
          <a:p>
            <a:pPr marL="0" lvl="0" indent="0" defTabSz="914400">
              <a:spcBef>
                <a:spcPts val="0"/>
              </a:spcBef>
              <a:spcAft>
                <a:spcPts val="0"/>
              </a:spcAft>
              <a:buSzPts val="1100"/>
              <a:buFont typeface="Calibri" panose="020F0502020204030204" pitchFamily="34" charset="0"/>
              <a:buNone/>
            </a:pPr>
            <a:endParaRPr lang="en-US" dirty="0">
              <a:sym typeface="Times New Roman"/>
            </a:endParaRPr>
          </a:p>
          <a:p>
            <a:pPr marL="0" lvl="0" indent="0" defTabSz="914400">
              <a:spcBef>
                <a:spcPts val="0"/>
              </a:spcBef>
              <a:spcAft>
                <a:spcPts val="0"/>
              </a:spcAft>
              <a:buSzPts val="1100"/>
              <a:buFont typeface="Calibri" panose="020F0502020204030204" pitchFamily="34" charset="0"/>
              <a:buNone/>
            </a:pPr>
            <a:endParaRPr lang="en-US" dirty="0">
              <a:sym typeface="Times New Roman"/>
            </a:endParaRPr>
          </a:p>
          <a:p>
            <a:pPr marL="0" lvl="0" indent="0" defTabSz="914400">
              <a:spcBef>
                <a:spcPts val="0"/>
              </a:spcBef>
              <a:spcAft>
                <a:spcPts val="1600"/>
              </a:spcAft>
              <a:buFont typeface="Calibri" panose="020F0502020204030204" pitchFamily="34" charset="0"/>
              <a:buNone/>
            </a:pP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9C78D-F02E-40E1-A788-391BBEF3B6F2}"/>
              </a:ext>
            </a:extLst>
          </p:cNvPr>
          <p:cNvSpPr>
            <a:spLocks noGrp="1"/>
          </p:cNvSpPr>
          <p:nvPr>
            <p:ph type="title"/>
          </p:nvPr>
        </p:nvSpPr>
        <p:spPr>
          <a:xfrm>
            <a:off x="628650" y="121920"/>
            <a:ext cx="7886700" cy="1146096"/>
          </a:xfrm>
        </p:spPr>
        <p:txBody>
          <a:bodyPr>
            <a:normAutofit/>
          </a:bodyPr>
          <a:lstStyle/>
          <a:p>
            <a:r>
              <a:rPr lang="en-US" dirty="0"/>
              <a:t>Together activities can include:</a:t>
            </a:r>
            <a:br>
              <a:rPr lang="en-US" dirty="0"/>
            </a:br>
            <a:r>
              <a:rPr lang="en-US" dirty="0"/>
              <a:t>Eating</a:t>
            </a:r>
          </a:p>
        </p:txBody>
      </p:sp>
      <p:pic>
        <p:nvPicPr>
          <p:cNvPr id="4" name="Content Placeholder 3">
            <a:extLst>
              <a:ext uri="{FF2B5EF4-FFF2-40B4-BE49-F238E27FC236}">
                <a16:creationId xmlns:a16="http://schemas.microsoft.com/office/drawing/2014/main" id="{7302C369-A17B-4B05-A369-26EB3C50DB4A}"/>
              </a:ext>
            </a:extLst>
          </p:cNvPr>
          <p:cNvPicPr>
            <a:picLocks noGrp="1" noChangeAspect="1"/>
          </p:cNvPicPr>
          <p:nvPr>
            <p:ph idx="1"/>
          </p:nvPr>
        </p:nvPicPr>
        <p:blipFill>
          <a:blip r:embed="rId2"/>
          <a:stretch>
            <a:fillRect/>
          </a:stretch>
        </p:blipFill>
        <p:spPr>
          <a:xfrm>
            <a:off x="3109912" y="1349985"/>
            <a:ext cx="2924175" cy="1562100"/>
          </a:xfrm>
          <a:prstGeom prst="rect">
            <a:avLst/>
          </a:prstGeom>
        </p:spPr>
      </p:pic>
      <p:pic>
        <p:nvPicPr>
          <p:cNvPr id="5" name="Picture 4">
            <a:extLst>
              <a:ext uri="{FF2B5EF4-FFF2-40B4-BE49-F238E27FC236}">
                <a16:creationId xmlns:a16="http://schemas.microsoft.com/office/drawing/2014/main" id="{3F6D0F66-92FE-4358-9083-7C555FFB522D}"/>
              </a:ext>
            </a:extLst>
          </p:cNvPr>
          <p:cNvPicPr>
            <a:picLocks noChangeAspect="1"/>
          </p:cNvPicPr>
          <p:nvPr/>
        </p:nvPicPr>
        <p:blipFill>
          <a:blip r:embed="rId3"/>
          <a:stretch>
            <a:fillRect/>
          </a:stretch>
        </p:blipFill>
        <p:spPr>
          <a:xfrm>
            <a:off x="6120722" y="834430"/>
            <a:ext cx="2514600" cy="1819275"/>
          </a:xfrm>
          <a:prstGeom prst="rect">
            <a:avLst/>
          </a:prstGeom>
        </p:spPr>
      </p:pic>
      <p:pic>
        <p:nvPicPr>
          <p:cNvPr id="7" name="Picture 6">
            <a:extLst>
              <a:ext uri="{FF2B5EF4-FFF2-40B4-BE49-F238E27FC236}">
                <a16:creationId xmlns:a16="http://schemas.microsoft.com/office/drawing/2014/main" id="{8DFED534-9759-4344-8FA2-C079700B6CAC}"/>
              </a:ext>
            </a:extLst>
          </p:cNvPr>
          <p:cNvPicPr>
            <a:picLocks noChangeAspect="1"/>
          </p:cNvPicPr>
          <p:nvPr/>
        </p:nvPicPr>
        <p:blipFill>
          <a:blip r:embed="rId4"/>
          <a:stretch>
            <a:fillRect/>
          </a:stretch>
        </p:blipFill>
        <p:spPr>
          <a:xfrm>
            <a:off x="403902" y="1782167"/>
            <a:ext cx="2619375" cy="1743075"/>
          </a:xfrm>
          <a:prstGeom prst="rect">
            <a:avLst/>
          </a:prstGeom>
        </p:spPr>
      </p:pic>
    </p:spTree>
    <p:extLst>
      <p:ext uri="{BB962C8B-B14F-4D97-AF65-F5344CB8AC3E}">
        <p14:creationId xmlns:p14="http://schemas.microsoft.com/office/powerpoint/2010/main" val="11413648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4A27A-2302-40E1-BACD-6BBCEE81C420}"/>
              </a:ext>
            </a:extLst>
          </p:cNvPr>
          <p:cNvSpPr>
            <a:spLocks noGrp="1"/>
          </p:cNvSpPr>
          <p:nvPr>
            <p:ph type="title"/>
          </p:nvPr>
        </p:nvSpPr>
        <p:spPr/>
        <p:txBody>
          <a:bodyPr/>
          <a:lstStyle/>
          <a:p>
            <a:r>
              <a:rPr lang="en-US" dirty="0"/>
              <a:t>Games, Reading, Play</a:t>
            </a:r>
          </a:p>
        </p:txBody>
      </p:sp>
      <p:pic>
        <p:nvPicPr>
          <p:cNvPr id="4" name="Content Placeholder 3">
            <a:extLst>
              <a:ext uri="{FF2B5EF4-FFF2-40B4-BE49-F238E27FC236}">
                <a16:creationId xmlns:a16="http://schemas.microsoft.com/office/drawing/2014/main" id="{342663DB-159C-4275-B6BE-8913EC2A3D92}"/>
              </a:ext>
            </a:extLst>
          </p:cNvPr>
          <p:cNvPicPr>
            <a:picLocks noGrp="1" noChangeAspect="1"/>
          </p:cNvPicPr>
          <p:nvPr>
            <p:ph idx="1"/>
          </p:nvPr>
        </p:nvPicPr>
        <p:blipFill>
          <a:blip r:embed="rId2"/>
          <a:stretch>
            <a:fillRect/>
          </a:stretch>
        </p:blipFill>
        <p:spPr>
          <a:xfrm>
            <a:off x="397421" y="1211923"/>
            <a:ext cx="2705255" cy="1803503"/>
          </a:xfrm>
          <a:prstGeom prst="rect">
            <a:avLst/>
          </a:prstGeom>
        </p:spPr>
      </p:pic>
      <p:pic>
        <p:nvPicPr>
          <p:cNvPr id="5" name="Picture 4">
            <a:extLst>
              <a:ext uri="{FF2B5EF4-FFF2-40B4-BE49-F238E27FC236}">
                <a16:creationId xmlns:a16="http://schemas.microsoft.com/office/drawing/2014/main" id="{68E2DDA5-762A-47A2-8B69-7BD3094F60E9}"/>
              </a:ext>
            </a:extLst>
          </p:cNvPr>
          <p:cNvPicPr>
            <a:picLocks noChangeAspect="1"/>
          </p:cNvPicPr>
          <p:nvPr/>
        </p:nvPicPr>
        <p:blipFill>
          <a:blip r:embed="rId3"/>
          <a:stretch>
            <a:fillRect/>
          </a:stretch>
        </p:blipFill>
        <p:spPr>
          <a:xfrm>
            <a:off x="3261246" y="1699946"/>
            <a:ext cx="2621507" cy="1743607"/>
          </a:xfrm>
          <a:prstGeom prst="rect">
            <a:avLst/>
          </a:prstGeom>
        </p:spPr>
      </p:pic>
      <p:pic>
        <p:nvPicPr>
          <p:cNvPr id="6" name="Picture 5">
            <a:extLst>
              <a:ext uri="{FF2B5EF4-FFF2-40B4-BE49-F238E27FC236}">
                <a16:creationId xmlns:a16="http://schemas.microsoft.com/office/drawing/2014/main" id="{7F11A410-FDB6-43B7-928F-3AF05E71788F}"/>
              </a:ext>
            </a:extLst>
          </p:cNvPr>
          <p:cNvPicPr>
            <a:picLocks noChangeAspect="1"/>
          </p:cNvPicPr>
          <p:nvPr/>
        </p:nvPicPr>
        <p:blipFill>
          <a:blip r:embed="rId4"/>
          <a:stretch>
            <a:fillRect/>
          </a:stretch>
        </p:blipFill>
        <p:spPr>
          <a:xfrm>
            <a:off x="5514943" y="770930"/>
            <a:ext cx="2609314" cy="1749704"/>
          </a:xfrm>
          <a:prstGeom prst="rect">
            <a:avLst/>
          </a:prstGeom>
        </p:spPr>
      </p:pic>
      <p:pic>
        <p:nvPicPr>
          <p:cNvPr id="7" name="Picture 6">
            <a:extLst>
              <a:ext uri="{FF2B5EF4-FFF2-40B4-BE49-F238E27FC236}">
                <a16:creationId xmlns:a16="http://schemas.microsoft.com/office/drawing/2014/main" id="{E355846A-1F2F-4EB6-BB6C-A4F65BD63D56}"/>
              </a:ext>
            </a:extLst>
          </p:cNvPr>
          <p:cNvPicPr>
            <a:picLocks noChangeAspect="1"/>
          </p:cNvPicPr>
          <p:nvPr/>
        </p:nvPicPr>
        <p:blipFill>
          <a:blip r:embed="rId5"/>
          <a:stretch>
            <a:fillRect/>
          </a:stretch>
        </p:blipFill>
        <p:spPr>
          <a:xfrm>
            <a:off x="277494" y="3126049"/>
            <a:ext cx="2615411" cy="1743607"/>
          </a:xfrm>
          <a:prstGeom prst="rect">
            <a:avLst/>
          </a:prstGeom>
        </p:spPr>
      </p:pic>
      <p:pic>
        <p:nvPicPr>
          <p:cNvPr id="3" name="Picture 2">
            <a:extLst>
              <a:ext uri="{FF2B5EF4-FFF2-40B4-BE49-F238E27FC236}">
                <a16:creationId xmlns:a16="http://schemas.microsoft.com/office/drawing/2014/main" id="{081992C9-5CAC-4CAF-848E-73C05C8205B9}"/>
              </a:ext>
            </a:extLst>
          </p:cNvPr>
          <p:cNvPicPr>
            <a:picLocks noChangeAspect="1"/>
          </p:cNvPicPr>
          <p:nvPr/>
        </p:nvPicPr>
        <p:blipFill rotWithShape="1">
          <a:blip r:embed="rId6"/>
          <a:srcRect b="7659"/>
          <a:stretch/>
        </p:blipFill>
        <p:spPr>
          <a:xfrm>
            <a:off x="5882753" y="2834639"/>
            <a:ext cx="2929137" cy="1897381"/>
          </a:xfrm>
          <a:prstGeom prst="rect">
            <a:avLst/>
          </a:prstGeom>
        </p:spPr>
      </p:pic>
    </p:spTree>
    <p:extLst>
      <p:ext uri="{BB962C8B-B14F-4D97-AF65-F5344CB8AC3E}">
        <p14:creationId xmlns:p14="http://schemas.microsoft.com/office/powerpoint/2010/main" val="36363929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059C9-127D-4CEF-A7B6-B7820C644654}"/>
              </a:ext>
            </a:extLst>
          </p:cNvPr>
          <p:cNvSpPr>
            <a:spLocks noGrp="1"/>
          </p:cNvSpPr>
          <p:nvPr>
            <p:ph type="title"/>
          </p:nvPr>
        </p:nvSpPr>
        <p:spPr/>
        <p:txBody>
          <a:bodyPr>
            <a:normAutofit fontScale="90000"/>
          </a:bodyPr>
          <a:lstStyle/>
          <a:p>
            <a:r>
              <a:rPr lang="en-US" dirty="0"/>
              <a:t>Time with each other</a:t>
            </a:r>
          </a:p>
        </p:txBody>
      </p:sp>
      <p:sp>
        <p:nvSpPr>
          <p:cNvPr id="3" name="Text Placeholder 2">
            <a:extLst>
              <a:ext uri="{FF2B5EF4-FFF2-40B4-BE49-F238E27FC236}">
                <a16:creationId xmlns:a16="http://schemas.microsoft.com/office/drawing/2014/main" id="{DF4D0A74-0650-4284-B394-63C613AD21B4}"/>
              </a:ext>
            </a:extLst>
          </p:cNvPr>
          <p:cNvSpPr>
            <a:spLocks noGrp="1"/>
          </p:cNvSpPr>
          <p:nvPr>
            <p:ph type="body" idx="1"/>
          </p:nvPr>
        </p:nvSpPr>
        <p:spPr/>
        <p:txBody>
          <a:bodyPr>
            <a:normAutofit/>
          </a:bodyPr>
          <a:lstStyle/>
          <a:p>
            <a:r>
              <a:rPr lang="en-US" dirty="0"/>
              <a:t>Has to be planned, even scheduled with our frantic schedules</a:t>
            </a:r>
          </a:p>
          <a:p>
            <a:r>
              <a:rPr lang="en-US" dirty="0"/>
              <a:t>What is that going to look like for our family?</a:t>
            </a:r>
          </a:p>
          <a:p>
            <a:r>
              <a:rPr lang="en-US" dirty="0"/>
              <a:t>It may be that we watch TV – but we are there together</a:t>
            </a:r>
          </a:p>
          <a:p>
            <a:r>
              <a:rPr lang="en-US" dirty="0"/>
              <a:t>It may be that we are on our devices – but we are there together</a:t>
            </a:r>
          </a:p>
          <a:p>
            <a:r>
              <a:rPr lang="en-US" dirty="0"/>
              <a:t>Can we eat even one meal a day – together?</a:t>
            </a:r>
          </a:p>
          <a:p>
            <a:r>
              <a:rPr lang="en-US" dirty="0"/>
              <a:t>Maybe we can have a pizza and movie night once a week as a family?</a:t>
            </a:r>
          </a:p>
          <a:p>
            <a:r>
              <a:rPr lang="en-US" dirty="0"/>
              <a:t>Can bedtime be a story time &amp; prayer time – together? </a:t>
            </a:r>
          </a:p>
          <a:p>
            <a:endParaRPr lang="en-US" dirty="0"/>
          </a:p>
        </p:txBody>
      </p:sp>
    </p:spTree>
    <p:extLst>
      <p:ext uri="{BB962C8B-B14F-4D97-AF65-F5344CB8AC3E}">
        <p14:creationId xmlns:p14="http://schemas.microsoft.com/office/powerpoint/2010/main" val="34007765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CA5A3-2A57-4DF8-AF3F-EB81242DDB6C}"/>
              </a:ext>
            </a:extLst>
          </p:cNvPr>
          <p:cNvSpPr>
            <a:spLocks noGrp="1"/>
          </p:cNvSpPr>
          <p:nvPr>
            <p:ph type="title"/>
          </p:nvPr>
        </p:nvSpPr>
        <p:spPr/>
        <p:txBody>
          <a:bodyPr>
            <a:normAutofit fontScale="90000"/>
          </a:bodyPr>
          <a:lstStyle/>
          <a:p>
            <a:r>
              <a:rPr lang="en-US" dirty="0"/>
              <a:t>Time with others</a:t>
            </a:r>
          </a:p>
        </p:txBody>
      </p:sp>
      <p:sp>
        <p:nvSpPr>
          <p:cNvPr id="3" name="Text Placeholder 2">
            <a:extLst>
              <a:ext uri="{FF2B5EF4-FFF2-40B4-BE49-F238E27FC236}">
                <a16:creationId xmlns:a16="http://schemas.microsoft.com/office/drawing/2014/main" id="{826CF90F-59D0-4254-B139-1209EEA74E19}"/>
              </a:ext>
            </a:extLst>
          </p:cNvPr>
          <p:cNvSpPr>
            <a:spLocks noGrp="1"/>
          </p:cNvSpPr>
          <p:nvPr>
            <p:ph type="body" idx="1"/>
          </p:nvPr>
        </p:nvSpPr>
        <p:spPr/>
        <p:txBody>
          <a:bodyPr/>
          <a:lstStyle/>
          <a:p>
            <a:r>
              <a:rPr lang="en-US" dirty="0"/>
              <a:t>Has to be planned!</a:t>
            </a:r>
          </a:p>
          <a:p>
            <a:r>
              <a:rPr lang="en-US" dirty="0"/>
              <a:t>What does hospitality look like?</a:t>
            </a:r>
          </a:p>
          <a:p>
            <a:r>
              <a:rPr lang="en-US" dirty="0"/>
              <a:t>When do we see Church members? Remember we teach values by our actions more than our words. Hopefully, we are eager to worship every time the doors open no matter our children’s ages! </a:t>
            </a:r>
          </a:p>
          <a:p>
            <a:r>
              <a:rPr lang="en-US" dirty="0"/>
              <a:t>Neighbors</a:t>
            </a:r>
          </a:p>
          <a:p>
            <a:r>
              <a:rPr lang="en-US" dirty="0"/>
              <a:t>Work friends</a:t>
            </a:r>
          </a:p>
          <a:p>
            <a:r>
              <a:rPr lang="en-US" dirty="0"/>
              <a:t>How do we, as a family, have influence in our world?</a:t>
            </a:r>
          </a:p>
          <a:p>
            <a:r>
              <a:rPr lang="en-US" dirty="0"/>
              <a:t>If we only cocoon, we never have influence</a:t>
            </a:r>
          </a:p>
          <a:p>
            <a:endParaRPr lang="en-US" dirty="0"/>
          </a:p>
        </p:txBody>
      </p:sp>
    </p:spTree>
    <p:extLst>
      <p:ext uri="{BB962C8B-B14F-4D97-AF65-F5344CB8AC3E}">
        <p14:creationId xmlns:p14="http://schemas.microsoft.com/office/powerpoint/2010/main" val="1900918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311700" y="60960"/>
            <a:ext cx="8520600" cy="51366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What are we willing to sacrifice for our children?</a:t>
            </a:r>
            <a:endParaRPr dirty="0"/>
          </a:p>
        </p:txBody>
      </p:sp>
      <p:sp>
        <p:nvSpPr>
          <p:cNvPr id="140" name="Shape 140"/>
          <p:cNvSpPr txBox="1">
            <a:spLocks noGrp="1"/>
          </p:cNvSpPr>
          <p:nvPr>
            <p:ph type="body" idx="1"/>
          </p:nvPr>
        </p:nvSpPr>
        <p:spPr>
          <a:xfrm>
            <a:off x="311700" y="574624"/>
            <a:ext cx="8520600" cy="4256455"/>
          </a:xfrm>
          <a:prstGeom prst="rect">
            <a:avLst/>
          </a:prstGeom>
        </p:spPr>
        <p:txBody>
          <a:bodyPr spcFirstLastPara="1" wrap="square" lIns="91425" tIns="91425" rIns="91425" bIns="91425" anchor="t" anchorCtr="0">
            <a:noAutofit/>
          </a:bodyPr>
          <a:lstStyle/>
          <a:p>
            <a:pPr marL="285750" indent="-285750"/>
            <a:r>
              <a:rPr lang="en" dirty="0">
                <a:solidFill>
                  <a:schemeClr val="tx1"/>
                </a:solidFill>
              </a:rPr>
              <a:t>Job 1:5 So it was, when the days of feasting had run their course, that Job would send and sanctify them, and he would rise early in the morning and </a:t>
            </a:r>
            <a:r>
              <a:rPr lang="en" b="1" dirty="0">
                <a:solidFill>
                  <a:schemeClr val="tx1"/>
                </a:solidFill>
              </a:rPr>
              <a:t>offer burnt offerings according to the number of them all</a:t>
            </a:r>
            <a:r>
              <a:rPr lang="en" dirty="0">
                <a:solidFill>
                  <a:schemeClr val="tx1"/>
                </a:solidFill>
              </a:rPr>
              <a:t>. For Job said, “It may be that my sons have sinned and cursed God in their hearts.” Thus Job did regularly.</a:t>
            </a:r>
          </a:p>
          <a:p>
            <a:pPr marL="285750" indent="-285750"/>
            <a:r>
              <a:rPr lang="en" dirty="0"/>
              <a:t>Are parents willing to </a:t>
            </a:r>
            <a:r>
              <a:rPr lang="en" b="1" dirty="0"/>
              <a:t>sacrifice hobbies </a:t>
            </a:r>
            <a:r>
              <a:rPr lang="en" dirty="0"/>
              <a:t>for their children? </a:t>
            </a:r>
            <a:r>
              <a:rPr lang="en-US" dirty="0"/>
              <a:t>Can parents do without a hobby if their children cannot participate? Time with “the guys,” “the girls,” Every Saturday golf, etc., etc. </a:t>
            </a:r>
          </a:p>
          <a:p>
            <a:pPr marL="285750" indent="-285750"/>
            <a:r>
              <a:rPr lang="en-US" dirty="0"/>
              <a:t>That does not mean NO time for ourselves, it DOES mean we sacrifice for our children where it matters most! Time. What about family golf? What about family fishing? What about family, family, family…</a:t>
            </a:r>
            <a:endParaRPr lang="en" dirty="0">
              <a:solidFill>
                <a:schemeClr val="tx1"/>
              </a:solidFill>
            </a:endParaRPr>
          </a:p>
          <a:p>
            <a:pPr marL="285750" indent="-285750"/>
            <a:r>
              <a:rPr lang="en-US" dirty="0">
                <a:solidFill>
                  <a:schemeClr val="tx1"/>
                </a:solidFill>
              </a:rPr>
              <a:t>2 Cor 12:14 “…For the children ought not to lay up [save up ESV] for the parents, but the parents for the children.”</a:t>
            </a:r>
          </a:p>
          <a:p>
            <a:pPr marL="285750" indent="-285750"/>
            <a:endParaRPr lang="en-US" dirty="0">
              <a:solidFill>
                <a:schemeClr val="tx1"/>
              </a:solidFill>
            </a:endParaRPr>
          </a:p>
          <a:p>
            <a:pPr marL="285750" indent="-285750"/>
            <a:endParaRPr dirty="0">
              <a:solidFill>
                <a:schemeClr val="tx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However, Children are not God.</a:t>
            </a:r>
            <a:endParaRPr dirty="0"/>
          </a:p>
        </p:txBody>
      </p:sp>
      <p:sp>
        <p:nvSpPr>
          <p:cNvPr id="176" name="Shape 176"/>
          <p:cNvSpPr txBox="1">
            <a:spLocks noGrp="1"/>
          </p:cNvSpPr>
          <p:nvPr>
            <p:ph type="body" idx="1"/>
          </p:nvPr>
        </p:nvSpPr>
        <p:spPr>
          <a:prstGeom prst="rect">
            <a:avLst/>
          </a:prstGeom>
        </p:spPr>
        <p:txBody>
          <a:bodyPr spcFirstLastPara="1" wrap="square" lIns="91425" tIns="91425" rIns="91425" bIns="91425" anchor="t" anchorCtr="0">
            <a:noAutofit/>
          </a:bodyPr>
          <a:lstStyle/>
          <a:p>
            <a:pPr marL="342900">
              <a:spcAft>
                <a:spcPts val="1600"/>
              </a:spcAft>
            </a:pPr>
            <a:r>
              <a:rPr lang="en-US" sz="2400" dirty="0">
                <a:solidFill>
                  <a:schemeClr val="tx1"/>
                </a:solidFill>
              </a:rPr>
              <a:t>They are a great priority, but not more important than our relationship with</a:t>
            </a:r>
          </a:p>
          <a:p>
            <a:pPr marL="342900">
              <a:spcAft>
                <a:spcPts val="1600"/>
              </a:spcAft>
            </a:pPr>
            <a:r>
              <a:rPr lang="en-US" sz="2400" dirty="0">
                <a:solidFill>
                  <a:schemeClr val="tx1"/>
                </a:solidFill>
              </a:rPr>
              <a:t>God, Spouse, Marriage</a:t>
            </a:r>
          </a:p>
          <a:p>
            <a:pPr marL="342900">
              <a:spcAft>
                <a:spcPts val="1600"/>
              </a:spcAft>
            </a:pPr>
            <a:r>
              <a:rPr lang="en-US" sz="2400" dirty="0">
                <a:solidFill>
                  <a:schemeClr val="tx1"/>
                </a:solidFill>
              </a:rPr>
              <a:t>Issues: when a child is born, their schedule may undermine all other priorities – worship, marriage, and more if the parents are not very careful and aware.</a:t>
            </a:r>
          </a:p>
          <a:p>
            <a:pPr marL="342900">
              <a:spcAft>
                <a:spcPts val="1600"/>
              </a:spcAft>
            </a:pPr>
            <a:r>
              <a:rPr lang="en-US" sz="2400" dirty="0">
                <a:solidFill>
                  <a:schemeClr val="tx1"/>
                </a:solidFill>
              </a:rPr>
              <a:t>Extreme example: Baby asleep? Can’t attend worship?</a:t>
            </a:r>
            <a:endParaRPr sz="2400" dirty="0">
              <a:solidFill>
                <a:schemeClr val="tx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Verses to help understand parents’ obligations:</a:t>
            </a:r>
            <a:endParaRPr dirty="0"/>
          </a:p>
        </p:txBody>
      </p:sp>
      <p:sp>
        <p:nvSpPr>
          <p:cNvPr id="152" name="Shape 152"/>
          <p:cNvSpPr txBox="1">
            <a:spLocks noGrp="1"/>
          </p:cNvSpPr>
          <p:nvPr>
            <p:ph type="body" idx="1"/>
          </p:nvPr>
        </p:nvSpPr>
        <p:spPr>
          <a:xfrm>
            <a:off x="311700" y="1152475"/>
            <a:ext cx="8520600" cy="3546000"/>
          </a:xfrm>
          <a:prstGeom prst="rect">
            <a:avLst/>
          </a:prstGeom>
        </p:spPr>
        <p:txBody>
          <a:bodyPr spcFirstLastPara="1" wrap="square" lIns="91425" tIns="91425" rIns="91425" bIns="91425" anchor="t" anchorCtr="0">
            <a:noAutofit/>
          </a:bodyPr>
          <a:lstStyle/>
          <a:p>
            <a:pPr marL="342900">
              <a:spcAft>
                <a:spcPts val="1600"/>
              </a:spcAft>
            </a:pPr>
            <a:r>
              <a:rPr lang="en" sz="2400" dirty="0">
                <a:solidFill>
                  <a:schemeClr val="tx1"/>
                </a:solidFill>
              </a:rPr>
              <a:t>Ephesians 6:1-2   1 Children, obey your parents in the Lord, for this is right. 2 “Honor your father and mother,” which is the first commandment with promise:</a:t>
            </a:r>
          </a:p>
          <a:p>
            <a:pPr marL="342900">
              <a:spcAft>
                <a:spcPts val="1600"/>
              </a:spcAft>
            </a:pPr>
            <a:r>
              <a:rPr lang="en" sz="2400" dirty="0">
                <a:solidFill>
                  <a:schemeClr val="tx1"/>
                </a:solidFill>
              </a:rPr>
              <a:t>This is God’s Pattern for children.</a:t>
            </a:r>
          </a:p>
          <a:p>
            <a:pPr marL="342900">
              <a:spcAft>
                <a:spcPts val="1600"/>
              </a:spcAft>
            </a:pPr>
            <a:r>
              <a:rPr lang="en" sz="2400" dirty="0">
                <a:solidFill>
                  <a:schemeClr val="tx1"/>
                </a:solidFill>
              </a:rPr>
              <a:t>	Parents (</a:t>
            </a:r>
            <a:r>
              <a:rPr lang="en-US" sz="2400" dirty="0">
                <a:solidFill>
                  <a:schemeClr val="tx1"/>
                </a:solidFill>
              </a:rPr>
              <a:t>Father &amp; Mother)</a:t>
            </a:r>
            <a:r>
              <a:rPr lang="en" sz="2400" dirty="0">
                <a:solidFill>
                  <a:schemeClr val="tx1"/>
                </a:solidFill>
              </a:rPr>
              <a:t> who are “in the Lord” raising</a:t>
            </a:r>
          </a:p>
          <a:p>
            <a:pPr marL="342900">
              <a:spcAft>
                <a:spcPts val="1600"/>
              </a:spcAft>
            </a:pPr>
            <a:r>
              <a:rPr lang="en" sz="2400" dirty="0">
                <a:solidFill>
                  <a:schemeClr val="tx1"/>
                </a:solidFill>
              </a:rPr>
              <a:t>	Children </a:t>
            </a:r>
            <a:r>
              <a:rPr lang="en-US" sz="2400" dirty="0">
                <a:solidFill>
                  <a:schemeClr val="tx1"/>
                </a:solidFill>
              </a:rPr>
              <a:t>who “obey and </a:t>
            </a:r>
            <a:r>
              <a:rPr lang="en-US" sz="2400" dirty="0"/>
              <a:t>h</a:t>
            </a:r>
            <a:r>
              <a:rPr lang="en-US" sz="2400" dirty="0">
                <a:solidFill>
                  <a:schemeClr val="tx1"/>
                </a:solidFill>
              </a:rPr>
              <a:t>onor.”</a:t>
            </a:r>
          </a:p>
          <a:p>
            <a:pPr marL="342900">
              <a:spcAft>
                <a:spcPts val="1600"/>
              </a:spcAft>
            </a:pPr>
            <a:r>
              <a:rPr lang="en-US" sz="2400" dirty="0"/>
              <a:t>Proverbs 1:8 ESV Hear, my son, your father's instruction, and forsake not your mother's teaching	</a:t>
            </a:r>
            <a:endParaRPr sz="24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BE662-CA36-433B-B0A4-896F15E41201}"/>
              </a:ext>
            </a:extLst>
          </p:cNvPr>
          <p:cNvSpPr>
            <a:spLocks noGrp="1"/>
          </p:cNvSpPr>
          <p:nvPr>
            <p:ph type="title"/>
          </p:nvPr>
        </p:nvSpPr>
        <p:spPr/>
        <p:txBody>
          <a:bodyPr>
            <a:normAutofit fontScale="90000"/>
          </a:bodyPr>
          <a:lstStyle/>
          <a:p>
            <a:r>
              <a:rPr lang="en-US" dirty="0"/>
              <a:t>Bible Description of Mothers with their children</a:t>
            </a:r>
          </a:p>
        </p:txBody>
      </p:sp>
      <p:sp>
        <p:nvSpPr>
          <p:cNvPr id="3" name="Text Placeholder 2">
            <a:extLst>
              <a:ext uri="{FF2B5EF4-FFF2-40B4-BE49-F238E27FC236}">
                <a16:creationId xmlns:a16="http://schemas.microsoft.com/office/drawing/2014/main" id="{54F955E5-B70E-4A20-96AD-4CAB752EC8EB}"/>
              </a:ext>
            </a:extLst>
          </p:cNvPr>
          <p:cNvSpPr>
            <a:spLocks noGrp="1"/>
          </p:cNvSpPr>
          <p:nvPr>
            <p:ph type="body" idx="1"/>
          </p:nvPr>
        </p:nvSpPr>
        <p:spPr/>
        <p:txBody>
          <a:bodyPr/>
          <a:lstStyle/>
          <a:p>
            <a:r>
              <a:rPr lang="en-US" sz="2800" dirty="0">
                <a:solidFill>
                  <a:schemeClr val="tx1"/>
                </a:solidFill>
              </a:rPr>
              <a:t>1 Thess 2:7 Amplified </a:t>
            </a:r>
          </a:p>
          <a:p>
            <a:r>
              <a:rPr lang="en-US" sz="2800" dirty="0">
                <a:solidFill>
                  <a:schemeClr val="tx1"/>
                </a:solidFill>
              </a:rPr>
              <a:t>But we behaved gently when we were among you, </a:t>
            </a:r>
            <a:r>
              <a:rPr lang="en-US" sz="2800" b="1" dirty="0">
                <a:solidFill>
                  <a:schemeClr val="tx1"/>
                </a:solidFill>
              </a:rPr>
              <a:t>like</a:t>
            </a:r>
            <a:r>
              <a:rPr lang="en-US" sz="2800" dirty="0">
                <a:solidFill>
                  <a:schemeClr val="tx1"/>
                </a:solidFill>
              </a:rPr>
              <a:t> </a:t>
            </a:r>
            <a:r>
              <a:rPr lang="en-US" sz="2800" b="1" dirty="0">
                <a:solidFill>
                  <a:schemeClr val="tx1"/>
                </a:solidFill>
              </a:rPr>
              <a:t>a devoted mother</a:t>
            </a:r>
            <a:r>
              <a:rPr lang="en-US" sz="2800" dirty="0">
                <a:solidFill>
                  <a:schemeClr val="tx1"/>
                </a:solidFill>
              </a:rPr>
              <a:t> nursing and cherishing her own children</a:t>
            </a:r>
          </a:p>
          <a:p>
            <a:r>
              <a:rPr lang="en-US" sz="2800" dirty="0"/>
              <a:t>Gently</a:t>
            </a:r>
          </a:p>
          <a:p>
            <a:r>
              <a:rPr lang="en-US" sz="2800" dirty="0">
                <a:solidFill>
                  <a:schemeClr val="tx1"/>
                </a:solidFill>
              </a:rPr>
              <a:t>Devoted</a:t>
            </a:r>
          </a:p>
          <a:p>
            <a:r>
              <a:rPr lang="en-US" sz="2800" dirty="0"/>
              <a:t>Nursing</a:t>
            </a:r>
          </a:p>
          <a:p>
            <a:r>
              <a:rPr lang="en-US" sz="2800" dirty="0">
                <a:solidFill>
                  <a:schemeClr val="tx1"/>
                </a:solidFill>
              </a:rPr>
              <a:t>Cherishing</a:t>
            </a:r>
          </a:p>
          <a:p>
            <a:pPr marL="114300" indent="0">
              <a:buNone/>
            </a:pPr>
            <a:endParaRPr lang="en-US" sz="2800" dirty="0">
              <a:solidFill>
                <a:schemeClr val="tx1"/>
              </a:solidFill>
            </a:endParaRPr>
          </a:p>
          <a:p>
            <a:endParaRPr lang="en-US" dirty="0"/>
          </a:p>
        </p:txBody>
      </p:sp>
    </p:spTree>
    <p:extLst>
      <p:ext uri="{BB962C8B-B14F-4D97-AF65-F5344CB8AC3E}">
        <p14:creationId xmlns:p14="http://schemas.microsoft.com/office/powerpoint/2010/main" val="3109222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9A53A-6801-4F76-8F89-6AAFCF1BC1E5}"/>
              </a:ext>
            </a:extLst>
          </p:cNvPr>
          <p:cNvSpPr>
            <a:spLocks noGrp="1"/>
          </p:cNvSpPr>
          <p:nvPr>
            <p:ph type="title"/>
          </p:nvPr>
        </p:nvSpPr>
        <p:spPr/>
        <p:txBody>
          <a:bodyPr>
            <a:normAutofit fontScale="90000"/>
          </a:bodyPr>
          <a:lstStyle/>
          <a:p>
            <a:r>
              <a:rPr lang="en-US" dirty="0"/>
              <a:t>Bible Description of Fathers With Their Children</a:t>
            </a:r>
          </a:p>
        </p:txBody>
      </p:sp>
      <p:sp>
        <p:nvSpPr>
          <p:cNvPr id="3" name="Text Placeholder 2">
            <a:extLst>
              <a:ext uri="{FF2B5EF4-FFF2-40B4-BE49-F238E27FC236}">
                <a16:creationId xmlns:a16="http://schemas.microsoft.com/office/drawing/2014/main" id="{9D662AB4-2E7F-4109-8151-CABC262586E9}"/>
              </a:ext>
            </a:extLst>
          </p:cNvPr>
          <p:cNvSpPr>
            <a:spLocks noGrp="1"/>
          </p:cNvSpPr>
          <p:nvPr>
            <p:ph type="body" idx="1"/>
          </p:nvPr>
        </p:nvSpPr>
        <p:spPr/>
        <p:txBody>
          <a:bodyPr>
            <a:normAutofit/>
          </a:bodyPr>
          <a:lstStyle/>
          <a:p>
            <a:r>
              <a:rPr lang="en-US" sz="2800" dirty="0">
                <a:solidFill>
                  <a:schemeClr val="tx1"/>
                </a:solidFill>
              </a:rPr>
              <a:t>1 Thess 2:11 NIV For you know that we dealt with each of you </a:t>
            </a:r>
            <a:r>
              <a:rPr lang="en-US" sz="2800" b="1" dirty="0">
                <a:solidFill>
                  <a:schemeClr val="tx1"/>
                </a:solidFill>
              </a:rPr>
              <a:t>as a father deals with his own children</a:t>
            </a:r>
            <a:r>
              <a:rPr lang="en-US" sz="2800" dirty="0">
                <a:solidFill>
                  <a:schemeClr val="tx1"/>
                </a:solidFill>
              </a:rPr>
              <a:t>, encouraging, comforting and urging you to live lives worthy of God, who calls you into his kingdom and glory.</a:t>
            </a:r>
          </a:p>
          <a:p>
            <a:r>
              <a:rPr lang="en-US" sz="2800" dirty="0">
                <a:solidFill>
                  <a:schemeClr val="tx1"/>
                </a:solidFill>
              </a:rPr>
              <a:t>Encouraging</a:t>
            </a:r>
          </a:p>
          <a:p>
            <a:r>
              <a:rPr lang="en-US" sz="2800" dirty="0">
                <a:solidFill>
                  <a:schemeClr val="tx1"/>
                </a:solidFill>
              </a:rPr>
              <a:t>Comforting</a:t>
            </a:r>
          </a:p>
          <a:p>
            <a:r>
              <a:rPr lang="en-US" sz="2800" dirty="0">
                <a:solidFill>
                  <a:schemeClr val="tx1"/>
                </a:solidFill>
              </a:rPr>
              <a:t>Urging</a:t>
            </a:r>
          </a:p>
        </p:txBody>
      </p:sp>
    </p:spTree>
    <p:extLst>
      <p:ext uri="{BB962C8B-B14F-4D97-AF65-F5344CB8AC3E}">
        <p14:creationId xmlns:p14="http://schemas.microsoft.com/office/powerpoint/2010/main" val="11114892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311700" y="129541"/>
            <a:ext cx="8520600" cy="61722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The Art of Parenthood (Generally speaking…)</a:t>
            </a:r>
            <a:endParaRPr dirty="0"/>
          </a:p>
        </p:txBody>
      </p:sp>
      <p:sp>
        <p:nvSpPr>
          <p:cNvPr id="158" name="Shape 158"/>
          <p:cNvSpPr txBox="1">
            <a:spLocks noGrp="1"/>
          </p:cNvSpPr>
          <p:nvPr>
            <p:ph type="body" idx="1"/>
          </p:nvPr>
        </p:nvSpPr>
        <p:spPr>
          <a:xfrm>
            <a:off x="311700" y="685800"/>
            <a:ext cx="8520600" cy="4328159"/>
          </a:xfrm>
          <a:prstGeom prst="rect">
            <a:avLst/>
          </a:prstGeom>
        </p:spPr>
        <p:txBody>
          <a:bodyPr spcFirstLastPara="1" wrap="square" lIns="91425" tIns="91425" rIns="91425" bIns="91425" anchor="t" anchorCtr="0">
            <a:noAutofit/>
          </a:bodyPr>
          <a:lstStyle/>
          <a:p>
            <a:pPr marL="342900">
              <a:spcAft>
                <a:spcPts val="1600"/>
              </a:spcAft>
            </a:pPr>
            <a:r>
              <a:rPr lang="en" sz="2400" dirty="0">
                <a:solidFill>
                  <a:schemeClr val="tx1"/>
                </a:solidFill>
              </a:rPr>
              <a:t>“Our children are watching us live, and what we are shouts louder than anything we can say. When we encircle them with love they will be loving. When we are thankful for life’s blessings they will be thankful. When we express friendliness they will be friendly. When we speak words of praise they will praise others. When we set an example of honesty our children will be honest. When we practice tolerance they will be tolerant. When we confront misfortune with a gallant spirit, they will earn to live bravely. When our lies affirm our faith in the enduring values of life they will rise above doubt and skepticism. We can’t stand there pointing our finger to the heights we want our children to scale. We must start climbing, and they will follow” Wilferd A Peterson</a:t>
            </a:r>
            <a:endParaRPr sz="2400" dirty="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190D-0A7D-40B5-9F2E-AE97782E4D76}"/>
              </a:ext>
            </a:extLst>
          </p:cNvPr>
          <p:cNvSpPr>
            <a:spLocks noGrp="1"/>
          </p:cNvSpPr>
          <p:nvPr>
            <p:ph type="title"/>
          </p:nvPr>
        </p:nvSpPr>
        <p:spPr/>
        <p:txBody>
          <a:bodyPr>
            <a:normAutofit/>
          </a:bodyPr>
          <a:lstStyle/>
          <a:p>
            <a:r>
              <a:rPr lang="en-US" dirty="0"/>
              <a:t>More eternal than the ocean</a:t>
            </a:r>
          </a:p>
        </p:txBody>
      </p:sp>
      <p:sp>
        <p:nvSpPr>
          <p:cNvPr id="3" name="Content Placeholder 2">
            <a:extLst>
              <a:ext uri="{FF2B5EF4-FFF2-40B4-BE49-F238E27FC236}">
                <a16:creationId xmlns:a16="http://schemas.microsoft.com/office/drawing/2014/main" id="{F0974852-D614-4989-ABE9-C47A08DA6460}"/>
              </a:ext>
            </a:extLst>
          </p:cNvPr>
          <p:cNvSpPr>
            <a:spLocks noGrp="1"/>
          </p:cNvSpPr>
          <p:nvPr>
            <p:ph idx="1"/>
          </p:nvPr>
        </p:nvSpPr>
        <p:spPr>
          <a:xfrm>
            <a:off x="822959" y="1384300"/>
            <a:ext cx="4841240" cy="3017520"/>
          </a:xfrm>
        </p:spPr>
        <p:txBody>
          <a:bodyPr>
            <a:normAutofit/>
          </a:bodyPr>
          <a:lstStyle/>
          <a:p>
            <a:r>
              <a:rPr lang="en-US" dirty="0"/>
              <a:t>“If one feels the need of something grand, something infinite, something that makes one feel aware of God, one need not go far to find it. I think that I see something deeper, more infinite, more eternal than the ocean in the expression of the eyes of a little baby when it wakes in the morning and coos or laughs because it sees the sun shining on its cradle. </a:t>
            </a:r>
            <a:r>
              <a:rPr lang="en-US" i="1" dirty="0"/>
              <a:t>Vincent Van Gogh</a:t>
            </a:r>
          </a:p>
        </p:txBody>
      </p:sp>
      <p:pic>
        <p:nvPicPr>
          <p:cNvPr id="6" name="Picture 5">
            <a:extLst>
              <a:ext uri="{FF2B5EF4-FFF2-40B4-BE49-F238E27FC236}">
                <a16:creationId xmlns:a16="http://schemas.microsoft.com/office/drawing/2014/main" id="{41B118C1-6668-493E-9F9E-0FCFE376AAA3}"/>
              </a:ext>
            </a:extLst>
          </p:cNvPr>
          <p:cNvPicPr>
            <a:picLocks noChangeAspect="1"/>
          </p:cNvPicPr>
          <p:nvPr/>
        </p:nvPicPr>
        <p:blipFill>
          <a:blip r:embed="rId3"/>
          <a:stretch>
            <a:fillRect/>
          </a:stretch>
        </p:blipFill>
        <p:spPr>
          <a:xfrm>
            <a:off x="5871536" y="1013433"/>
            <a:ext cx="1810759" cy="2915629"/>
          </a:xfrm>
          <a:prstGeom prst="rect">
            <a:avLst/>
          </a:prstGeom>
        </p:spPr>
      </p:pic>
    </p:spTree>
    <p:extLst>
      <p:ext uri="{BB962C8B-B14F-4D97-AF65-F5344CB8AC3E}">
        <p14:creationId xmlns:p14="http://schemas.microsoft.com/office/powerpoint/2010/main" val="8645412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4C592-1576-44CE-9A55-99E55410A7AE}"/>
              </a:ext>
            </a:extLst>
          </p:cNvPr>
          <p:cNvSpPr>
            <a:spLocks noGrp="1"/>
          </p:cNvSpPr>
          <p:nvPr>
            <p:ph type="title"/>
          </p:nvPr>
        </p:nvSpPr>
        <p:spPr>
          <a:xfrm>
            <a:off x="311700" y="1"/>
            <a:ext cx="8520600" cy="640080"/>
          </a:xfrm>
        </p:spPr>
        <p:txBody>
          <a:bodyPr>
            <a:normAutofit/>
          </a:bodyPr>
          <a:lstStyle/>
          <a:p>
            <a:r>
              <a:rPr lang="en-US" dirty="0"/>
              <a:t>Discipline of a Child – is part of loving a child</a:t>
            </a:r>
          </a:p>
        </p:txBody>
      </p:sp>
      <p:sp>
        <p:nvSpPr>
          <p:cNvPr id="3" name="Text Placeholder 2">
            <a:extLst>
              <a:ext uri="{FF2B5EF4-FFF2-40B4-BE49-F238E27FC236}">
                <a16:creationId xmlns:a16="http://schemas.microsoft.com/office/drawing/2014/main" id="{2CF70F5E-BA08-49D8-9D90-F7178C687F79}"/>
              </a:ext>
            </a:extLst>
          </p:cNvPr>
          <p:cNvSpPr>
            <a:spLocks noGrp="1"/>
          </p:cNvSpPr>
          <p:nvPr>
            <p:ph type="body" idx="1"/>
          </p:nvPr>
        </p:nvSpPr>
        <p:spPr>
          <a:xfrm>
            <a:off x="311700" y="556260"/>
            <a:ext cx="8520600" cy="4465320"/>
          </a:xfrm>
        </p:spPr>
        <p:txBody>
          <a:bodyPr>
            <a:normAutofit/>
          </a:bodyPr>
          <a:lstStyle/>
          <a:p>
            <a:r>
              <a:rPr lang="en-US" sz="2400" dirty="0">
                <a:solidFill>
                  <a:schemeClr val="tx1"/>
                </a:solidFill>
              </a:rPr>
              <a:t>Hebrews 12:3-8 (NKJV) 3 For consider Him who endured such hostility from sinners against Himself, lest you become weary and discouraged in your souls. 4 You have not yet resisted to bloodshed, striving against sin. 5 And you have forgotten the exhortation which speaks to you as to sons: “My son, do not despise the chastening of the Lord, Nor be discouraged when you are rebuked by Him; 6 </a:t>
            </a:r>
            <a:r>
              <a:rPr lang="en-US" sz="2400" b="1" dirty="0">
                <a:solidFill>
                  <a:schemeClr val="tx1"/>
                </a:solidFill>
              </a:rPr>
              <a:t>For whom the Lord loves He chastens</a:t>
            </a:r>
            <a:r>
              <a:rPr lang="en-US" sz="2400" dirty="0">
                <a:solidFill>
                  <a:schemeClr val="tx1"/>
                </a:solidFill>
              </a:rPr>
              <a:t>, And scourges every son whom He receives.” 7 If you endure chastening, God deals with you as with sons; </a:t>
            </a:r>
            <a:r>
              <a:rPr lang="en-US" sz="2400" b="1" dirty="0">
                <a:solidFill>
                  <a:schemeClr val="tx1"/>
                </a:solidFill>
              </a:rPr>
              <a:t>for what son is there whom a father does not chasten</a:t>
            </a:r>
            <a:r>
              <a:rPr lang="en-US" sz="2400" dirty="0">
                <a:solidFill>
                  <a:schemeClr val="tx1"/>
                </a:solidFill>
              </a:rPr>
              <a:t>? 8 But if you are without chastening, of which all have become partakers, then you are illegitimate and not sons. </a:t>
            </a:r>
          </a:p>
        </p:txBody>
      </p:sp>
    </p:spTree>
    <p:extLst>
      <p:ext uri="{BB962C8B-B14F-4D97-AF65-F5344CB8AC3E}">
        <p14:creationId xmlns:p14="http://schemas.microsoft.com/office/powerpoint/2010/main" val="24947009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ADB8F-9710-4990-96B5-80F894A8BB29}"/>
              </a:ext>
            </a:extLst>
          </p:cNvPr>
          <p:cNvSpPr>
            <a:spLocks noGrp="1"/>
          </p:cNvSpPr>
          <p:nvPr>
            <p:ph type="title"/>
          </p:nvPr>
        </p:nvSpPr>
        <p:spPr/>
        <p:txBody>
          <a:bodyPr>
            <a:normAutofit fontScale="90000"/>
          </a:bodyPr>
          <a:lstStyle/>
          <a:p>
            <a:r>
              <a:rPr lang="en-US" dirty="0"/>
              <a:t>Discipline of a Child</a:t>
            </a:r>
          </a:p>
        </p:txBody>
      </p:sp>
      <p:sp>
        <p:nvSpPr>
          <p:cNvPr id="3" name="Text Placeholder 2">
            <a:extLst>
              <a:ext uri="{FF2B5EF4-FFF2-40B4-BE49-F238E27FC236}">
                <a16:creationId xmlns:a16="http://schemas.microsoft.com/office/drawing/2014/main" id="{A3C36376-3437-45E3-BDC2-F248FE9FC44A}"/>
              </a:ext>
            </a:extLst>
          </p:cNvPr>
          <p:cNvSpPr>
            <a:spLocks noGrp="1"/>
          </p:cNvSpPr>
          <p:nvPr>
            <p:ph type="body" idx="1"/>
          </p:nvPr>
        </p:nvSpPr>
        <p:spPr/>
        <p:txBody>
          <a:bodyPr>
            <a:noAutofit/>
          </a:bodyPr>
          <a:lstStyle/>
          <a:p>
            <a:r>
              <a:rPr lang="en-US" sz="2400" b="1" dirty="0">
                <a:solidFill>
                  <a:schemeClr val="tx1"/>
                </a:solidFill>
              </a:rPr>
              <a:t>Discipline </a:t>
            </a:r>
            <a:r>
              <a:rPr lang="en-US" sz="2400" dirty="0">
                <a:solidFill>
                  <a:schemeClr val="tx1"/>
                </a:solidFill>
              </a:rPr>
              <a:t>means: training that corrects, molds, or perfects the mental faculties or moral character. </a:t>
            </a:r>
            <a:r>
              <a:rPr lang="en-US" sz="2400" dirty="0"/>
              <a:t>Discipline includes </a:t>
            </a:r>
            <a:r>
              <a:rPr lang="en-US" sz="2400" dirty="0">
                <a:solidFill>
                  <a:schemeClr val="tx1"/>
                </a:solidFill>
              </a:rPr>
              <a:t>punishment.</a:t>
            </a:r>
          </a:p>
          <a:p>
            <a:r>
              <a:rPr lang="en-US" sz="2400" b="1" dirty="0">
                <a:solidFill>
                  <a:schemeClr val="tx1"/>
                </a:solidFill>
              </a:rPr>
              <a:t>Punish </a:t>
            </a:r>
            <a:r>
              <a:rPr lang="en-US" sz="2400" dirty="0">
                <a:solidFill>
                  <a:schemeClr val="tx1"/>
                </a:solidFill>
              </a:rPr>
              <a:t>means: to impose a penalty on for a fault, offense, or violation.</a:t>
            </a:r>
          </a:p>
          <a:p>
            <a:r>
              <a:rPr lang="en-US" sz="2400" dirty="0">
                <a:solidFill>
                  <a:schemeClr val="tx1"/>
                </a:solidFill>
              </a:rPr>
              <a:t>Proverbs 13:24 He who spares his rod hates his son, But he who loves him disciplines him promptly.</a:t>
            </a:r>
          </a:p>
          <a:p>
            <a:endParaRPr lang="en-US" sz="2400" dirty="0"/>
          </a:p>
          <a:p>
            <a:r>
              <a:rPr lang="en-US" sz="2400" dirty="0"/>
              <a:t>This does not mean a child is severely beaten:  </a:t>
            </a:r>
            <a:r>
              <a:rPr lang="en-US" sz="2400" dirty="0">
                <a:solidFill>
                  <a:schemeClr val="tx1"/>
                </a:solidFill>
              </a:rPr>
              <a:t>Psalm 23:4 …Your rod and Your staff, they </a:t>
            </a:r>
            <a:r>
              <a:rPr lang="en-US" sz="2400" b="1" dirty="0">
                <a:solidFill>
                  <a:schemeClr val="tx1"/>
                </a:solidFill>
              </a:rPr>
              <a:t>comfort me.</a:t>
            </a:r>
          </a:p>
        </p:txBody>
      </p:sp>
    </p:spTree>
    <p:extLst>
      <p:ext uri="{BB962C8B-B14F-4D97-AF65-F5344CB8AC3E}">
        <p14:creationId xmlns:p14="http://schemas.microsoft.com/office/powerpoint/2010/main" val="23307619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08C86-B7C5-4CF9-86C4-900BD25CC3AB}"/>
              </a:ext>
            </a:extLst>
          </p:cNvPr>
          <p:cNvSpPr>
            <a:spLocks noGrp="1"/>
          </p:cNvSpPr>
          <p:nvPr>
            <p:ph type="title"/>
          </p:nvPr>
        </p:nvSpPr>
        <p:spPr>
          <a:xfrm>
            <a:off x="311700" y="1"/>
            <a:ext cx="8520600" cy="563879"/>
          </a:xfrm>
        </p:spPr>
        <p:txBody>
          <a:bodyPr>
            <a:normAutofit fontScale="90000"/>
          </a:bodyPr>
          <a:lstStyle/>
          <a:p>
            <a:r>
              <a:rPr lang="en-US" dirty="0"/>
              <a:t>Discipline is not an option – how to discipline is	</a:t>
            </a:r>
          </a:p>
        </p:txBody>
      </p:sp>
      <p:sp>
        <p:nvSpPr>
          <p:cNvPr id="3" name="Text Placeholder 2">
            <a:extLst>
              <a:ext uri="{FF2B5EF4-FFF2-40B4-BE49-F238E27FC236}">
                <a16:creationId xmlns:a16="http://schemas.microsoft.com/office/drawing/2014/main" id="{E6FCC5CA-B884-4891-8CD0-33B012B5A5A5}"/>
              </a:ext>
            </a:extLst>
          </p:cNvPr>
          <p:cNvSpPr>
            <a:spLocks noGrp="1"/>
          </p:cNvSpPr>
          <p:nvPr>
            <p:ph type="body" idx="1"/>
          </p:nvPr>
        </p:nvSpPr>
        <p:spPr>
          <a:xfrm>
            <a:off x="311700" y="563880"/>
            <a:ext cx="8520600" cy="5189220"/>
          </a:xfrm>
        </p:spPr>
        <p:txBody>
          <a:bodyPr>
            <a:noAutofit/>
          </a:bodyPr>
          <a:lstStyle/>
          <a:p>
            <a:r>
              <a:rPr lang="en-US" sz="2300" dirty="0">
                <a:solidFill>
                  <a:schemeClr val="tx1"/>
                </a:solidFill>
              </a:rPr>
              <a:t>1 Sam 3:13 – Eli did not restrain his children: 1 Sam 3:13 For I have told him that I will judge his house forever for the iniquity which he knows, because his sons made themselves vile, and he did not restrain them.</a:t>
            </a:r>
          </a:p>
          <a:p>
            <a:r>
              <a:rPr lang="en-US" sz="2300" dirty="0">
                <a:solidFill>
                  <a:schemeClr val="tx1"/>
                </a:solidFill>
              </a:rPr>
              <a:t>Ephesians 6:4 And you, fathers, do not provoke your children to wrath, but bring them up in the training and admonition of the Lord.</a:t>
            </a:r>
          </a:p>
          <a:p>
            <a:r>
              <a:rPr lang="en-US" sz="2300" dirty="0">
                <a:solidFill>
                  <a:schemeClr val="tx1"/>
                </a:solidFill>
              </a:rPr>
              <a:t>Colossians 3:21 Fathers, do not provoke your children, lest they become discouraged.</a:t>
            </a:r>
          </a:p>
          <a:p>
            <a:r>
              <a:rPr lang="en-US" sz="2300" dirty="0">
                <a:solidFill>
                  <a:schemeClr val="tx1"/>
                </a:solidFill>
              </a:rPr>
              <a:t>Proverbs 22:6 Train up a child in the way he should go, And when he is old he will not depart from it. (according to his/her way)</a:t>
            </a:r>
          </a:p>
          <a:p>
            <a:r>
              <a:rPr lang="en-US" sz="2300" dirty="0">
                <a:solidFill>
                  <a:schemeClr val="tx1"/>
                </a:solidFill>
              </a:rPr>
              <a:t>Never in anger</a:t>
            </a:r>
          </a:p>
          <a:p>
            <a:r>
              <a:rPr lang="en-US" sz="2300" dirty="0">
                <a:solidFill>
                  <a:schemeClr val="tx1"/>
                </a:solidFill>
              </a:rPr>
              <a:t>Never because a parent is stronger than their child.</a:t>
            </a:r>
          </a:p>
          <a:p>
            <a:r>
              <a:rPr lang="en-US" sz="2300" dirty="0"/>
              <a:t>Only as is fitting for the problem. Not extreme, not abusive.</a:t>
            </a:r>
            <a:endParaRPr lang="en-US" sz="2300" dirty="0">
              <a:solidFill>
                <a:schemeClr val="tx1"/>
              </a:solidFill>
            </a:endParaRPr>
          </a:p>
        </p:txBody>
      </p:sp>
    </p:spTree>
    <p:extLst>
      <p:ext uri="{BB962C8B-B14F-4D97-AF65-F5344CB8AC3E}">
        <p14:creationId xmlns:p14="http://schemas.microsoft.com/office/powerpoint/2010/main" val="29991606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4E80A-184A-46CF-8136-60537203A93B}"/>
              </a:ext>
            </a:extLst>
          </p:cNvPr>
          <p:cNvSpPr>
            <a:spLocks noGrp="1"/>
          </p:cNvSpPr>
          <p:nvPr>
            <p:ph type="title"/>
          </p:nvPr>
        </p:nvSpPr>
        <p:spPr>
          <a:xfrm>
            <a:off x="311700" y="83820"/>
            <a:ext cx="8520600" cy="933905"/>
          </a:xfrm>
        </p:spPr>
        <p:txBody>
          <a:bodyPr>
            <a:noAutofit/>
          </a:bodyPr>
          <a:lstStyle/>
          <a:p>
            <a:r>
              <a:rPr lang="en-US" sz="2800" dirty="0"/>
              <a:t>Loving our children includes teaching them meaningful tasks: Age-Appropriate Chores for Children. From the beginning Adam and Eve “kept” the garden</a:t>
            </a:r>
          </a:p>
        </p:txBody>
      </p:sp>
      <p:sp>
        <p:nvSpPr>
          <p:cNvPr id="3" name="Text Placeholder 2">
            <a:extLst>
              <a:ext uri="{FF2B5EF4-FFF2-40B4-BE49-F238E27FC236}">
                <a16:creationId xmlns:a16="http://schemas.microsoft.com/office/drawing/2014/main" id="{708079E2-E1BA-43DA-8D52-913859CE8C3B}"/>
              </a:ext>
            </a:extLst>
          </p:cNvPr>
          <p:cNvSpPr>
            <a:spLocks noGrp="1"/>
          </p:cNvSpPr>
          <p:nvPr>
            <p:ph type="body" idx="1"/>
          </p:nvPr>
        </p:nvSpPr>
        <p:spPr>
          <a:xfrm>
            <a:off x="311700" y="1524000"/>
            <a:ext cx="8520600" cy="3619499"/>
          </a:xfrm>
        </p:spPr>
        <p:txBody>
          <a:bodyPr>
            <a:noAutofit/>
          </a:bodyPr>
          <a:lstStyle/>
          <a:p>
            <a:r>
              <a:rPr lang="en-US" sz="2800" dirty="0">
                <a:solidFill>
                  <a:schemeClr val="tx1"/>
                </a:solidFill>
              </a:rPr>
              <a:t>Age-Appropriate Chores for Children</a:t>
            </a:r>
          </a:p>
          <a:p>
            <a:r>
              <a:rPr lang="en-US" sz="2800" dirty="0">
                <a:solidFill>
                  <a:schemeClr val="tx1"/>
                </a:solidFill>
              </a:rPr>
              <a:t>Your child may be able to do more than you think. "Keep in mind that a child who has mastered a complicated computer game can easily run the dishwasher," Dr. Elizabeth Pantley says.</a:t>
            </a:r>
          </a:p>
          <a:p>
            <a:r>
              <a:rPr lang="en-US" sz="2800" dirty="0">
                <a:solidFill>
                  <a:schemeClr val="tx1"/>
                </a:solidFill>
              </a:rPr>
              <a:t>In general, she says, preschoolers can handle one or two simple one-step or two-step jobs. Older children can manage more. Here are her pointers on kids' chores by age:</a:t>
            </a:r>
          </a:p>
        </p:txBody>
      </p:sp>
    </p:spTree>
    <p:extLst>
      <p:ext uri="{BB962C8B-B14F-4D97-AF65-F5344CB8AC3E}">
        <p14:creationId xmlns:p14="http://schemas.microsoft.com/office/powerpoint/2010/main" val="12751883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7233E-78AA-46F6-8385-81E97E5B98BA}"/>
              </a:ext>
            </a:extLst>
          </p:cNvPr>
          <p:cNvSpPr>
            <a:spLocks noGrp="1"/>
          </p:cNvSpPr>
          <p:nvPr>
            <p:ph type="title"/>
          </p:nvPr>
        </p:nvSpPr>
        <p:spPr/>
        <p:txBody>
          <a:bodyPr>
            <a:normAutofit fontScale="90000"/>
          </a:bodyPr>
          <a:lstStyle/>
          <a:p>
            <a:r>
              <a:rPr lang="en-US" dirty="0"/>
              <a:t>Meaningful Tasks to contribute and to have a sense of pride in accomplishment:</a:t>
            </a:r>
            <a:br>
              <a:rPr lang="en-US" dirty="0"/>
            </a:br>
            <a:endParaRPr lang="en-US" dirty="0"/>
          </a:p>
        </p:txBody>
      </p:sp>
      <p:sp>
        <p:nvSpPr>
          <p:cNvPr id="3" name="Text Placeholder 2">
            <a:extLst>
              <a:ext uri="{FF2B5EF4-FFF2-40B4-BE49-F238E27FC236}">
                <a16:creationId xmlns:a16="http://schemas.microsoft.com/office/drawing/2014/main" id="{C1F85773-F73C-42E7-84E1-3687527A58FD}"/>
              </a:ext>
            </a:extLst>
          </p:cNvPr>
          <p:cNvSpPr>
            <a:spLocks noGrp="1"/>
          </p:cNvSpPr>
          <p:nvPr>
            <p:ph sz="half" idx="1"/>
          </p:nvPr>
        </p:nvSpPr>
        <p:spPr/>
        <p:txBody>
          <a:bodyPr>
            <a:normAutofit fontScale="85000" lnSpcReduction="20000"/>
          </a:bodyPr>
          <a:lstStyle/>
          <a:p>
            <a:r>
              <a:rPr lang="en-US" sz="3400" dirty="0">
                <a:solidFill>
                  <a:schemeClr val="tx1"/>
                </a:solidFill>
              </a:rPr>
              <a:t>Ages 2-3</a:t>
            </a:r>
          </a:p>
          <a:p>
            <a:r>
              <a:rPr lang="en-US" sz="3400" dirty="0">
                <a:solidFill>
                  <a:schemeClr val="tx1"/>
                </a:solidFill>
              </a:rPr>
              <a:t>Put toys away</a:t>
            </a:r>
          </a:p>
          <a:p>
            <a:r>
              <a:rPr lang="en-US" sz="3400" dirty="0">
                <a:solidFill>
                  <a:schemeClr val="tx1"/>
                </a:solidFill>
              </a:rPr>
              <a:t>Fill pet's food dish</a:t>
            </a:r>
          </a:p>
          <a:p>
            <a:r>
              <a:rPr lang="en-US" sz="3400" dirty="0">
                <a:solidFill>
                  <a:schemeClr val="tx1"/>
                </a:solidFill>
              </a:rPr>
              <a:t>Put clothes in hamper</a:t>
            </a:r>
          </a:p>
          <a:p>
            <a:r>
              <a:rPr lang="en-US" sz="3400" dirty="0">
                <a:solidFill>
                  <a:schemeClr val="tx1"/>
                </a:solidFill>
              </a:rPr>
              <a:t>Wipe up spills</a:t>
            </a:r>
          </a:p>
          <a:p>
            <a:r>
              <a:rPr lang="en-US" sz="3400" dirty="0">
                <a:solidFill>
                  <a:schemeClr val="tx1"/>
                </a:solidFill>
              </a:rPr>
              <a:t>Dust</a:t>
            </a:r>
          </a:p>
          <a:p>
            <a:r>
              <a:rPr lang="en-US" sz="3400" dirty="0">
                <a:solidFill>
                  <a:schemeClr val="tx1"/>
                </a:solidFill>
              </a:rPr>
              <a:t>Pile books and magazines</a:t>
            </a:r>
          </a:p>
          <a:p>
            <a:endParaRPr lang="en-US" dirty="0"/>
          </a:p>
        </p:txBody>
      </p:sp>
      <p:sp>
        <p:nvSpPr>
          <p:cNvPr id="4" name="Content Placeholder 3">
            <a:extLst>
              <a:ext uri="{FF2B5EF4-FFF2-40B4-BE49-F238E27FC236}">
                <a16:creationId xmlns:a16="http://schemas.microsoft.com/office/drawing/2014/main" id="{EE960148-9654-4D59-938F-2DD3035CF3BB}"/>
              </a:ext>
            </a:extLst>
          </p:cNvPr>
          <p:cNvSpPr>
            <a:spLocks noGrp="1"/>
          </p:cNvSpPr>
          <p:nvPr>
            <p:ph sz="half" idx="2"/>
          </p:nvPr>
        </p:nvSpPr>
        <p:spPr>
          <a:xfrm>
            <a:off x="4629150" y="990600"/>
            <a:ext cx="3886200" cy="4152900"/>
          </a:xfrm>
        </p:spPr>
        <p:txBody>
          <a:bodyPr>
            <a:noAutofit/>
          </a:bodyPr>
          <a:lstStyle/>
          <a:p>
            <a:r>
              <a:rPr lang="en-US" sz="2000" dirty="0">
                <a:solidFill>
                  <a:schemeClr val="tx1"/>
                </a:solidFill>
              </a:rPr>
              <a:t>Ages 4-5</a:t>
            </a:r>
          </a:p>
          <a:p>
            <a:r>
              <a:rPr lang="en-US" sz="2000" dirty="0">
                <a:solidFill>
                  <a:schemeClr val="tx1"/>
                </a:solidFill>
              </a:rPr>
              <a:t>Any of the above chores, plus:</a:t>
            </a:r>
          </a:p>
          <a:p>
            <a:r>
              <a:rPr lang="en-US" sz="2000" dirty="0">
                <a:solidFill>
                  <a:schemeClr val="tx1"/>
                </a:solidFill>
              </a:rPr>
              <a:t>Make their bed</a:t>
            </a:r>
          </a:p>
          <a:p>
            <a:r>
              <a:rPr lang="en-US" sz="2000" dirty="0">
                <a:solidFill>
                  <a:schemeClr val="tx1"/>
                </a:solidFill>
              </a:rPr>
              <a:t>Empty wastebaskets</a:t>
            </a:r>
          </a:p>
          <a:p>
            <a:r>
              <a:rPr lang="en-US" sz="2000" dirty="0">
                <a:solidFill>
                  <a:schemeClr val="tx1"/>
                </a:solidFill>
              </a:rPr>
              <a:t>Bring in mail or newspaper</a:t>
            </a:r>
          </a:p>
          <a:p>
            <a:r>
              <a:rPr lang="en-US" sz="2000" dirty="0">
                <a:solidFill>
                  <a:schemeClr val="tx1"/>
                </a:solidFill>
              </a:rPr>
              <a:t>Clear table</a:t>
            </a:r>
          </a:p>
          <a:p>
            <a:r>
              <a:rPr lang="en-US" sz="2000" dirty="0">
                <a:solidFill>
                  <a:schemeClr val="tx1"/>
                </a:solidFill>
              </a:rPr>
              <a:t>Pull weeds, if you have a garden</a:t>
            </a:r>
          </a:p>
          <a:p>
            <a:r>
              <a:rPr lang="en-US" sz="2000" dirty="0">
                <a:solidFill>
                  <a:schemeClr val="tx1"/>
                </a:solidFill>
              </a:rPr>
              <a:t>Use hand-held vacuum to pick up crumbs</a:t>
            </a:r>
          </a:p>
          <a:p>
            <a:r>
              <a:rPr lang="en-US" sz="2000" dirty="0">
                <a:solidFill>
                  <a:schemeClr val="tx1"/>
                </a:solidFill>
              </a:rPr>
              <a:t>Water flowers</a:t>
            </a:r>
          </a:p>
          <a:p>
            <a:r>
              <a:rPr lang="en-US" sz="2000" dirty="0">
                <a:solidFill>
                  <a:schemeClr val="tx1"/>
                </a:solidFill>
              </a:rPr>
              <a:t>Unload utensils from dishwasher</a:t>
            </a:r>
          </a:p>
          <a:p>
            <a:r>
              <a:rPr lang="en-US" sz="2000" dirty="0">
                <a:solidFill>
                  <a:schemeClr val="tx1"/>
                </a:solidFill>
              </a:rPr>
              <a:t>Wash plastic dishes at sink</a:t>
            </a:r>
          </a:p>
          <a:p>
            <a:r>
              <a:rPr lang="en-US" sz="2000" dirty="0">
                <a:solidFill>
                  <a:schemeClr val="tx1"/>
                </a:solidFill>
              </a:rPr>
              <a:t>Fix bowl of cereal</a:t>
            </a:r>
          </a:p>
        </p:txBody>
      </p:sp>
    </p:spTree>
    <p:extLst>
      <p:ext uri="{BB962C8B-B14F-4D97-AF65-F5344CB8AC3E}">
        <p14:creationId xmlns:p14="http://schemas.microsoft.com/office/powerpoint/2010/main" val="12279897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D0D06-7C64-476E-B3C4-AC25FF52C638}"/>
              </a:ext>
            </a:extLst>
          </p:cNvPr>
          <p:cNvSpPr>
            <a:spLocks noGrp="1"/>
          </p:cNvSpPr>
          <p:nvPr>
            <p:ph type="title"/>
          </p:nvPr>
        </p:nvSpPr>
        <p:spPr/>
        <p:txBody>
          <a:bodyPr>
            <a:normAutofit fontScale="90000"/>
          </a:bodyPr>
          <a:lstStyle/>
          <a:p>
            <a:r>
              <a:rPr lang="en-US" dirty="0"/>
              <a:t>Chores for children ages </a:t>
            </a:r>
            <a:br>
              <a:rPr lang="en-US" dirty="0"/>
            </a:br>
            <a:endParaRPr lang="en-US" dirty="0"/>
          </a:p>
        </p:txBody>
      </p:sp>
      <p:sp>
        <p:nvSpPr>
          <p:cNvPr id="3" name="Text Placeholder 2">
            <a:extLst>
              <a:ext uri="{FF2B5EF4-FFF2-40B4-BE49-F238E27FC236}">
                <a16:creationId xmlns:a16="http://schemas.microsoft.com/office/drawing/2014/main" id="{F62A5CEC-AC8B-4886-8EDA-21DCC7F2489E}"/>
              </a:ext>
            </a:extLst>
          </p:cNvPr>
          <p:cNvSpPr>
            <a:spLocks noGrp="1"/>
          </p:cNvSpPr>
          <p:nvPr>
            <p:ph sz="half" idx="1"/>
          </p:nvPr>
        </p:nvSpPr>
        <p:spPr>
          <a:xfrm>
            <a:off x="628650" y="891540"/>
            <a:ext cx="3886200" cy="3741183"/>
          </a:xfrm>
        </p:spPr>
        <p:txBody>
          <a:bodyPr>
            <a:normAutofit fontScale="62500" lnSpcReduction="20000"/>
          </a:bodyPr>
          <a:lstStyle/>
          <a:p>
            <a:r>
              <a:rPr lang="en-US" sz="2900" dirty="0">
                <a:solidFill>
                  <a:schemeClr val="tx1"/>
                </a:solidFill>
              </a:rPr>
              <a:t>Ages 6-7</a:t>
            </a:r>
          </a:p>
          <a:p>
            <a:r>
              <a:rPr lang="en-US" sz="2900" dirty="0">
                <a:solidFill>
                  <a:schemeClr val="tx1"/>
                </a:solidFill>
              </a:rPr>
              <a:t>Any of the above chores, plus:</a:t>
            </a:r>
          </a:p>
          <a:p>
            <a:r>
              <a:rPr lang="en-US" sz="2900" dirty="0">
                <a:solidFill>
                  <a:schemeClr val="tx1"/>
                </a:solidFill>
              </a:rPr>
              <a:t>Sort laundry</a:t>
            </a:r>
          </a:p>
          <a:p>
            <a:r>
              <a:rPr lang="en-US" sz="2900" dirty="0">
                <a:solidFill>
                  <a:schemeClr val="tx1"/>
                </a:solidFill>
              </a:rPr>
              <a:t>Sweep floors</a:t>
            </a:r>
          </a:p>
          <a:p>
            <a:r>
              <a:rPr lang="en-US" sz="2900" dirty="0">
                <a:solidFill>
                  <a:schemeClr val="tx1"/>
                </a:solidFill>
              </a:rPr>
              <a:t>Set and clear table</a:t>
            </a:r>
          </a:p>
          <a:p>
            <a:r>
              <a:rPr lang="en-US" sz="2900" dirty="0">
                <a:solidFill>
                  <a:schemeClr val="tx1"/>
                </a:solidFill>
              </a:rPr>
              <a:t>Help make and pack lunch</a:t>
            </a:r>
          </a:p>
          <a:p>
            <a:r>
              <a:rPr lang="en-US" sz="2900" dirty="0">
                <a:solidFill>
                  <a:schemeClr val="tx1"/>
                </a:solidFill>
              </a:rPr>
              <a:t>Weed and rake leaves</a:t>
            </a:r>
          </a:p>
          <a:p>
            <a:r>
              <a:rPr lang="en-US" sz="2900" dirty="0">
                <a:solidFill>
                  <a:schemeClr val="tx1"/>
                </a:solidFill>
              </a:rPr>
              <a:t>Keep bedroom tidy</a:t>
            </a:r>
          </a:p>
          <a:p>
            <a:endParaRPr lang="en-US" dirty="0"/>
          </a:p>
        </p:txBody>
      </p:sp>
      <p:sp>
        <p:nvSpPr>
          <p:cNvPr id="4" name="Content Placeholder 3">
            <a:extLst>
              <a:ext uri="{FF2B5EF4-FFF2-40B4-BE49-F238E27FC236}">
                <a16:creationId xmlns:a16="http://schemas.microsoft.com/office/drawing/2014/main" id="{3D1C534F-615A-47A1-9560-8CCCA2E58DF2}"/>
              </a:ext>
            </a:extLst>
          </p:cNvPr>
          <p:cNvSpPr>
            <a:spLocks noGrp="1"/>
          </p:cNvSpPr>
          <p:nvPr>
            <p:ph sz="half" idx="2"/>
          </p:nvPr>
        </p:nvSpPr>
        <p:spPr>
          <a:xfrm>
            <a:off x="3581400" y="891540"/>
            <a:ext cx="4933950" cy="4130040"/>
          </a:xfrm>
        </p:spPr>
        <p:txBody>
          <a:bodyPr>
            <a:normAutofit fontScale="62500" lnSpcReduction="20000"/>
          </a:bodyPr>
          <a:lstStyle/>
          <a:p>
            <a:r>
              <a:rPr lang="en-US" sz="2900" dirty="0"/>
              <a:t>Ages 8-9</a:t>
            </a:r>
          </a:p>
          <a:p>
            <a:r>
              <a:rPr lang="en-US" sz="2900" dirty="0">
                <a:solidFill>
                  <a:schemeClr val="tx1"/>
                </a:solidFill>
              </a:rPr>
              <a:t>Load dishwasher</a:t>
            </a:r>
          </a:p>
          <a:p>
            <a:r>
              <a:rPr lang="en-US" sz="2900" dirty="0">
                <a:solidFill>
                  <a:schemeClr val="tx1"/>
                </a:solidFill>
              </a:rPr>
              <a:t>Put away groceries</a:t>
            </a:r>
          </a:p>
          <a:p>
            <a:r>
              <a:rPr lang="en-US" sz="2900" dirty="0">
                <a:solidFill>
                  <a:schemeClr val="tx1"/>
                </a:solidFill>
              </a:rPr>
              <a:t>Vacuum</a:t>
            </a:r>
          </a:p>
          <a:p>
            <a:r>
              <a:rPr lang="en-US" sz="2900" dirty="0">
                <a:solidFill>
                  <a:schemeClr val="tx1"/>
                </a:solidFill>
              </a:rPr>
              <a:t>Help make dinner</a:t>
            </a:r>
          </a:p>
          <a:p>
            <a:r>
              <a:rPr lang="en-US" sz="2900" dirty="0">
                <a:solidFill>
                  <a:schemeClr val="tx1"/>
                </a:solidFill>
              </a:rPr>
              <a:t>Make own snacks</a:t>
            </a:r>
          </a:p>
          <a:p>
            <a:r>
              <a:rPr lang="en-US" sz="2900" dirty="0">
                <a:solidFill>
                  <a:schemeClr val="tx1"/>
                </a:solidFill>
              </a:rPr>
              <a:t>Wash table after meals</a:t>
            </a:r>
          </a:p>
          <a:p>
            <a:r>
              <a:rPr lang="en-US" sz="2900" dirty="0">
                <a:solidFill>
                  <a:schemeClr val="tx1"/>
                </a:solidFill>
              </a:rPr>
              <a:t>Put away own laundry</a:t>
            </a:r>
          </a:p>
          <a:p>
            <a:r>
              <a:rPr lang="en-US" sz="2900" dirty="0">
                <a:solidFill>
                  <a:schemeClr val="tx1"/>
                </a:solidFill>
              </a:rPr>
              <a:t>Sew buttons</a:t>
            </a:r>
          </a:p>
          <a:p>
            <a:r>
              <a:rPr lang="en-US" sz="2900" dirty="0">
                <a:solidFill>
                  <a:schemeClr val="tx1"/>
                </a:solidFill>
              </a:rPr>
              <a:t>Make own breakfast</a:t>
            </a:r>
          </a:p>
          <a:p>
            <a:r>
              <a:rPr lang="en-US" sz="2900" dirty="0">
                <a:solidFill>
                  <a:schemeClr val="tx1"/>
                </a:solidFill>
              </a:rPr>
              <a:t>Peel vegetables</a:t>
            </a:r>
          </a:p>
          <a:p>
            <a:r>
              <a:rPr lang="en-US" sz="2900" dirty="0">
                <a:solidFill>
                  <a:schemeClr val="tx1"/>
                </a:solidFill>
              </a:rPr>
              <a:t>Cook simple foods, such as toast</a:t>
            </a:r>
          </a:p>
          <a:p>
            <a:r>
              <a:rPr lang="en-US" sz="2900" dirty="0">
                <a:solidFill>
                  <a:schemeClr val="tx1"/>
                </a:solidFill>
              </a:rPr>
              <a:t>Mop floor</a:t>
            </a:r>
          </a:p>
          <a:p>
            <a:r>
              <a:rPr lang="en-US" sz="2900" dirty="0">
                <a:solidFill>
                  <a:schemeClr val="tx1"/>
                </a:solidFill>
              </a:rPr>
              <a:t>Take pet for a walk</a:t>
            </a:r>
          </a:p>
          <a:p>
            <a:endParaRPr lang="en-US" sz="2400" dirty="0">
              <a:solidFill>
                <a:schemeClr val="tx1"/>
              </a:solidFill>
            </a:endParaRPr>
          </a:p>
          <a:p>
            <a:endParaRPr lang="en-US" dirty="0"/>
          </a:p>
        </p:txBody>
      </p:sp>
    </p:spTree>
    <p:extLst>
      <p:ext uri="{BB962C8B-B14F-4D97-AF65-F5344CB8AC3E}">
        <p14:creationId xmlns:p14="http://schemas.microsoft.com/office/powerpoint/2010/main" val="41385073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D950C-6B56-4E64-A240-E891A09B262F}"/>
              </a:ext>
            </a:extLst>
          </p:cNvPr>
          <p:cNvSpPr>
            <a:spLocks noGrp="1"/>
          </p:cNvSpPr>
          <p:nvPr>
            <p:ph type="title"/>
          </p:nvPr>
        </p:nvSpPr>
        <p:spPr/>
        <p:txBody>
          <a:bodyPr>
            <a:normAutofit fontScale="90000"/>
          </a:bodyPr>
          <a:lstStyle/>
          <a:p>
            <a:r>
              <a:rPr lang="en-US" dirty="0"/>
              <a:t>Chores for children ages 10 and older. </a:t>
            </a:r>
            <a:br>
              <a:rPr lang="en-US" dirty="0"/>
            </a:br>
            <a:endParaRPr lang="en-US" dirty="0"/>
          </a:p>
        </p:txBody>
      </p:sp>
      <p:sp>
        <p:nvSpPr>
          <p:cNvPr id="3" name="Text Placeholder 2">
            <a:extLst>
              <a:ext uri="{FF2B5EF4-FFF2-40B4-BE49-F238E27FC236}">
                <a16:creationId xmlns:a16="http://schemas.microsoft.com/office/drawing/2014/main" id="{1869BD8F-F8C9-4F9A-9416-20050FD22AD9}"/>
              </a:ext>
            </a:extLst>
          </p:cNvPr>
          <p:cNvSpPr>
            <a:spLocks noGrp="1"/>
          </p:cNvSpPr>
          <p:nvPr>
            <p:ph type="body" idx="1"/>
          </p:nvPr>
        </p:nvSpPr>
        <p:spPr/>
        <p:txBody>
          <a:bodyPr/>
          <a:lstStyle/>
          <a:p>
            <a:r>
              <a:rPr lang="en-US" sz="2000" dirty="0">
                <a:solidFill>
                  <a:schemeClr val="tx1"/>
                </a:solidFill>
              </a:rPr>
              <a:t>Any of the above chores, plus:</a:t>
            </a:r>
          </a:p>
          <a:p>
            <a:r>
              <a:rPr lang="en-US" sz="2000" dirty="0">
                <a:solidFill>
                  <a:schemeClr val="tx1"/>
                </a:solidFill>
              </a:rPr>
              <a:t>Unload dishwasher</a:t>
            </a:r>
          </a:p>
          <a:p>
            <a:r>
              <a:rPr lang="en-US" sz="2000" dirty="0">
                <a:solidFill>
                  <a:schemeClr val="tx1"/>
                </a:solidFill>
              </a:rPr>
              <a:t>Fold laundry</a:t>
            </a:r>
          </a:p>
          <a:p>
            <a:r>
              <a:rPr lang="en-US" sz="2000" dirty="0">
                <a:solidFill>
                  <a:schemeClr val="tx1"/>
                </a:solidFill>
              </a:rPr>
              <a:t>Clean bathroom</a:t>
            </a:r>
          </a:p>
          <a:p>
            <a:r>
              <a:rPr lang="en-US" sz="2000" dirty="0">
                <a:solidFill>
                  <a:schemeClr val="tx1"/>
                </a:solidFill>
              </a:rPr>
              <a:t>Wash windows</a:t>
            </a:r>
          </a:p>
          <a:p>
            <a:r>
              <a:rPr lang="en-US" sz="2000" dirty="0">
                <a:solidFill>
                  <a:schemeClr val="tx1"/>
                </a:solidFill>
              </a:rPr>
              <a:t>Wash car</a:t>
            </a:r>
          </a:p>
          <a:p>
            <a:endParaRPr lang="en-US" dirty="0"/>
          </a:p>
        </p:txBody>
      </p:sp>
      <p:sp>
        <p:nvSpPr>
          <p:cNvPr id="4" name="Text Placeholder 3">
            <a:extLst>
              <a:ext uri="{FF2B5EF4-FFF2-40B4-BE49-F238E27FC236}">
                <a16:creationId xmlns:a16="http://schemas.microsoft.com/office/drawing/2014/main" id="{C2C69EC8-3637-4D43-ACBA-8683E9F44927}"/>
              </a:ext>
            </a:extLst>
          </p:cNvPr>
          <p:cNvSpPr>
            <a:spLocks noGrp="1"/>
          </p:cNvSpPr>
          <p:nvPr>
            <p:ph type="body" idx="2"/>
          </p:nvPr>
        </p:nvSpPr>
        <p:spPr/>
        <p:txBody>
          <a:bodyPr/>
          <a:lstStyle/>
          <a:p>
            <a:r>
              <a:rPr lang="en-US" sz="2000" dirty="0">
                <a:solidFill>
                  <a:schemeClr val="tx1"/>
                </a:solidFill>
              </a:rPr>
              <a:t>Cook simple meal with supervision</a:t>
            </a:r>
          </a:p>
          <a:p>
            <a:r>
              <a:rPr lang="en-US" sz="2000" dirty="0">
                <a:solidFill>
                  <a:schemeClr val="tx1"/>
                </a:solidFill>
              </a:rPr>
              <a:t>Iron clothes</a:t>
            </a:r>
          </a:p>
          <a:p>
            <a:r>
              <a:rPr lang="en-US" sz="2000" dirty="0">
                <a:solidFill>
                  <a:schemeClr val="tx1"/>
                </a:solidFill>
              </a:rPr>
              <a:t>Do laundry</a:t>
            </a:r>
          </a:p>
          <a:p>
            <a:r>
              <a:rPr lang="en-US" sz="2000" dirty="0">
                <a:solidFill>
                  <a:schemeClr val="tx1"/>
                </a:solidFill>
              </a:rPr>
              <a:t>Baby-sit younger siblings (with adult in the home)</a:t>
            </a:r>
          </a:p>
          <a:p>
            <a:r>
              <a:rPr lang="en-US" sz="2000" dirty="0">
                <a:solidFill>
                  <a:schemeClr val="tx1"/>
                </a:solidFill>
              </a:rPr>
              <a:t>Clean kitchen</a:t>
            </a:r>
          </a:p>
          <a:p>
            <a:r>
              <a:rPr lang="en-US" sz="2000" dirty="0">
                <a:solidFill>
                  <a:schemeClr val="tx1"/>
                </a:solidFill>
              </a:rPr>
              <a:t>Change their bed sheets</a:t>
            </a:r>
          </a:p>
          <a:p>
            <a:endParaRPr lang="en-US" dirty="0"/>
          </a:p>
        </p:txBody>
      </p:sp>
    </p:spTree>
    <p:extLst>
      <p:ext uri="{BB962C8B-B14F-4D97-AF65-F5344CB8AC3E}">
        <p14:creationId xmlns:p14="http://schemas.microsoft.com/office/powerpoint/2010/main" val="18339622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311700" y="180753"/>
            <a:ext cx="8520600" cy="648587"/>
          </a:xfrm>
          <a:prstGeom prst="rect">
            <a:avLst/>
          </a:prstGeom>
        </p:spPr>
        <p:txBody>
          <a:bodyPr spcFirstLastPara="1" wrap="square" lIns="91425" tIns="91425" rIns="91425" bIns="91425" anchor="t" anchorCtr="0">
            <a:noAutofit/>
          </a:bodyPr>
          <a:lstStyle/>
          <a:p>
            <a:pPr lvl="0"/>
            <a:r>
              <a:rPr lang="en-US" dirty="0"/>
              <a:t>How do we introduce our children to God</a:t>
            </a:r>
            <a:endParaRPr dirty="0"/>
          </a:p>
        </p:txBody>
      </p:sp>
      <p:sp>
        <p:nvSpPr>
          <p:cNvPr id="182" name="Shape 182"/>
          <p:cNvSpPr txBox="1">
            <a:spLocks noGrp="1"/>
          </p:cNvSpPr>
          <p:nvPr>
            <p:ph type="body" idx="1"/>
          </p:nvPr>
        </p:nvSpPr>
        <p:spPr>
          <a:xfrm>
            <a:off x="311700" y="829340"/>
            <a:ext cx="8520600" cy="4314160"/>
          </a:xfrm>
          <a:prstGeom prst="rect">
            <a:avLst/>
          </a:prstGeom>
        </p:spPr>
        <p:txBody>
          <a:bodyPr spcFirstLastPara="1" wrap="square" lIns="91425" tIns="91425" rIns="91425" bIns="91425" anchor="t" anchorCtr="0">
            <a:noAutofit/>
          </a:bodyPr>
          <a:lstStyle/>
          <a:p>
            <a:pPr marL="342900"/>
            <a:r>
              <a:rPr lang="en-US" dirty="0">
                <a:solidFill>
                  <a:schemeClr val="tx1"/>
                </a:solidFill>
              </a:rPr>
              <a:t>Show them God’s attributes in our own lives:</a:t>
            </a:r>
          </a:p>
          <a:p>
            <a:pPr marL="342900"/>
            <a:endParaRPr lang="en-US" dirty="0"/>
          </a:p>
          <a:p>
            <a:pPr marL="342900"/>
            <a:r>
              <a:rPr lang="en-US" dirty="0">
                <a:solidFill>
                  <a:schemeClr val="tx1"/>
                </a:solidFill>
              </a:rPr>
              <a:t>Example: Eph. 4: 32 And be kind to one another, tenderhearted, forgiving one another, even as God in Christ forgave you.</a:t>
            </a:r>
          </a:p>
          <a:p>
            <a:pPr marL="342900"/>
            <a:endParaRPr lang="en-US" dirty="0">
              <a:solidFill>
                <a:schemeClr val="tx1"/>
              </a:solidFill>
            </a:endParaRPr>
          </a:p>
          <a:p>
            <a:pPr marL="342900"/>
            <a:r>
              <a:rPr lang="en-US" dirty="0">
                <a:solidFill>
                  <a:schemeClr val="tx1"/>
                </a:solidFill>
              </a:rPr>
              <a:t>This starts at home </a:t>
            </a:r>
            <a:r>
              <a:rPr lang="en-US" dirty="0"/>
              <a:t>and is tested every day. Our children will always be watching to see how we do.</a:t>
            </a:r>
          </a:p>
          <a:p>
            <a:pPr marL="342900"/>
            <a:endParaRPr lang="en-US" dirty="0"/>
          </a:p>
          <a:p>
            <a:pPr marL="342900"/>
            <a:r>
              <a:rPr lang="en-US" dirty="0"/>
              <a:t>Remember the Growing Kid’s God’s Way three basic needs of every child?</a:t>
            </a:r>
          </a:p>
          <a:p>
            <a:pPr marL="342900"/>
            <a:r>
              <a:rPr lang="en-US" dirty="0"/>
              <a:t>To be loved</a:t>
            </a:r>
          </a:p>
          <a:p>
            <a:pPr marL="342900"/>
            <a:r>
              <a:rPr lang="en-US" dirty="0"/>
              <a:t>To know where they fit / belong</a:t>
            </a:r>
          </a:p>
          <a:p>
            <a:pPr marL="342900"/>
            <a:r>
              <a:rPr lang="en-US" dirty="0"/>
              <a:t>To know their parents love each other </a:t>
            </a:r>
          </a:p>
          <a:p>
            <a:pPr marL="342900"/>
            <a:r>
              <a:rPr lang="en-US" dirty="0">
                <a:solidFill>
                  <a:schemeClr val="tx1"/>
                </a:solidFill>
              </a:rPr>
              <a:t>Everything in the home is filtered through those needs for a child</a:t>
            </a:r>
          </a:p>
          <a:p>
            <a:pPr marL="0" lvl="0" indent="0">
              <a:buNone/>
            </a:pPr>
            <a:endParaRPr lang="en-US" dirty="0">
              <a:solidFill>
                <a:schemeClr val="tx1"/>
              </a:solidFill>
            </a:endParaRPr>
          </a:p>
          <a:p>
            <a:pPr marL="0" lvl="0" indent="0">
              <a:buNone/>
            </a:pPr>
            <a:r>
              <a:rPr lang="en" dirty="0">
                <a:solidFill>
                  <a:schemeClr val="tx1"/>
                </a:solidFill>
              </a:rPr>
              <a:t>	</a:t>
            </a:r>
            <a:endParaRPr lang="en-US" dirty="0">
              <a:solidFill>
                <a:schemeClr val="tx1"/>
              </a:solidFill>
            </a:endParaRPr>
          </a:p>
          <a:p>
            <a:pPr marL="0" lvl="0" indent="0">
              <a:spcBef>
                <a:spcPts val="1600"/>
              </a:spcBef>
              <a:spcAft>
                <a:spcPts val="0"/>
              </a:spcAft>
              <a:buNone/>
            </a:pPr>
            <a:endParaRPr dirty="0"/>
          </a:p>
          <a:p>
            <a:pPr marL="0" lvl="0" indent="0">
              <a:spcBef>
                <a:spcPts val="1600"/>
              </a:spcBef>
              <a:spcAft>
                <a:spcPts val="1600"/>
              </a:spcAft>
              <a:buNone/>
            </a:pPr>
            <a:endParaRP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What Happened to Manasseh?</a:t>
            </a:r>
            <a:endParaRPr dirty="0"/>
          </a:p>
        </p:txBody>
      </p:sp>
      <p:sp>
        <p:nvSpPr>
          <p:cNvPr id="194" name="Shape 194"/>
          <p:cNvSpPr txBox="1">
            <a:spLocks noGrp="1"/>
          </p:cNvSpPr>
          <p:nvPr>
            <p:ph type="body" idx="1"/>
          </p:nvPr>
        </p:nvSpPr>
        <p:spPr>
          <a:prstGeom prst="rect">
            <a:avLst/>
          </a:prstGeom>
        </p:spPr>
        <p:txBody>
          <a:bodyPr spcFirstLastPara="1" wrap="square" lIns="91425" tIns="91425" rIns="91425" bIns="91425" anchor="t" anchorCtr="0">
            <a:noAutofit/>
          </a:bodyPr>
          <a:lstStyle/>
          <a:p>
            <a:pPr marL="342900">
              <a:spcAft>
                <a:spcPts val="1600"/>
              </a:spcAft>
            </a:pPr>
            <a:r>
              <a:rPr lang="en-US" dirty="0">
                <a:solidFill>
                  <a:schemeClr val="tx1"/>
                </a:solidFill>
              </a:rPr>
              <a:t>2 Kings 21: 1-2 	1 Manasseh was twelve years old when he became king, and he reigned fifty-five years in Jerusalem. His mother’s name was Hephzibah. 2 </a:t>
            </a:r>
            <a:r>
              <a:rPr lang="en-US" b="1" dirty="0">
                <a:solidFill>
                  <a:schemeClr val="tx1"/>
                </a:solidFill>
              </a:rPr>
              <a:t>And he did evil in the sight of the Lord</a:t>
            </a:r>
            <a:r>
              <a:rPr lang="en-US" dirty="0">
                <a:solidFill>
                  <a:schemeClr val="tx1"/>
                </a:solidFill>
              </a:rPr>
              <a:t>, according to the abominations of the nations whom the Lord had cast out before the children of Israel. </a:t>
            </a:r>
          </a:p>
          <a:p>
            <a:pPr marL="342900">
              <a:spcAft>
                <a:spcPts val="1600"/>
              </a:spcAft>
            </a:pPr>
            <a:r>
              <a:rPr lang="en-US" dirty="0">
                <a:solidFill>
                  <a:schemeClr val="tx1"/>
                </a:solidFill>
              </a:rPr>
              <a:t>When he was 67 years old, he was captured by the Assyrians and carried to Babylon </a:t>
            </a:r>
            <a:r>
              <a:rPr lang="en-US" dirty="0"/>
              <a:t>(</a:t>
            </a:r>
            <a:r>
              <a:rPr lang="en-US" dirty="0">
                <a:solidFill>
                  <a:schemeClr val="tx1"/>
                </a:solidFill>
              </a:rPr>
              <a:t>2 Chron. 33). While there, he repented and was allowed to return to Jerusalem where he tried to undo all the evil of his 55 year reign. He was unable to accomplish that completely. </a:t>
            </a:r>
            <a:r>
              <a:rPr lang="en-US" dirty="0"/>
              <a:t>When he died, he was not buried with the Kings, even though he reigned longer than any of them. </a:t>
            </a:r>
            <a:endParaRPr lang="en-US" dirty="0">
              <a:solidFill>
                <a:schemeClr val="tx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Twelve years. Twelve very important years! </a:t>
            </a:r>
            <a:endParaRPr dirty="0"/>
          </a:p>
        </p:txBody>
      </p:sp>
      <p:sp>
        <p:nvSpPr>
          <p:cNvPr id="200" name="Shape 200"/>
          <p:cNvSpPr txBox="1">
            <a:spLocks noGrp="1"/>
          </p:cNvSpPr>
          <p:nvPr>
            <p:ph type="body" idx="1"/>
          </p:nvPr>
        </p:nvSpPr>
        <p:spPr>
          <a:prstGeom prst="rect">
            <a:avLst/>
          </a:prstGeom>
        </p:spPr>
        <p:txBody>
          <a:bodyPr spcFirstLastPara="1" wrap="square" lIns="91425" tIns="91425" rIns="91425" bIns="91425" anchor="t" anchorCtr="0">
            <a:noAutofit/>
          </a:bodyPr>
          <a:lstStyle/>
          <a:p>
            <a:pPr marL="342900">
              <a:spcAft>
                <a:spcPts val="1600"/>
              </a:spcAft>
            </a:pPr>
            <a:r>
              <a:rPr lang="en-US" dirty="0">
                <a:solidFill>
                  <a:schemeClr val="tx1"/>
                </a:solidFill>
              </a:rPr>
              <a:t>The years before six are the most important in establishing attitudes and habit patterns which will last throughout life. The relationship established with your child in his or her preschool years will determine your relationship with him or her throughout the rest of his or her life. </a:t>
            </a:r>
          </a:p>
          <a:p>
            <a:pPr marL="342900">
              <a:spcAft>
                <a:spcPts val="1600"/>
              </a:spcAft>
            </a:pPr>
            <a:r>
              <a:rPr lang="en-US" dirty="0">
                <a:solidFill>
                  <a:schemeClr val="tx1"/>
                </a:solidFill>
              </a:rPr>
              <a:t>For example, to prevent a teenager from becoming a defiant, juvenile delinquent, take the time to establish a solid relationship of affection and mutual respect when he or she is a preschooler. </a:t>
            </a:r>
            <a:r>
              <a:rPr lang="en-US" i="1" dirty="0">
                <a:solidFill>
                  <a:schemeClr val="tx1"/>
                </a:solidFill>
              </a:rPr>
              <a:t>Dr. Fitzhugh Dodson</a:t>
            </a:r>
            <a:endParaRPr i="1"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11700" y="445025"/>
            <a:ext cx="8520600" cy="940800"/>
          </a:xfrm>
          <a:prstGeom prst="rect">
            <a:avLst/>
          </a:prstGeom>
        </p:spPr>
        <p:txBody>
          <a:bodyPr spcFirstLastPara="1" wrap="square" lIns="91425" tIns="91425" rIns="91425" bIns="91425" anchor="t" anchorCtr="0">
            <a:noAutofit/>
          </a:bodyPr>
          <a:lstStyle/>
          <a:p>
            <a:pPr marL="0" marR="82550" lvl="0" indent="0" rtl="0">
              <a:spcBef>
                <a:spcPts val="0"/>
              </a:spcBef>
              <a:spcAft>
                <a:spcPts val="0"/>
              </a:spcAft>
              <a:buClr>
                <a:schemeClr val="dk1"/>
              </a:buClr>
              <a:buSzPts val="1100"/>
              <a:buFont typeface="Arial"/>
              <a:buNone/>
            </a:pPr>
            <a:r>
              <a:rPr lang="en" sz="2400" dirty="0">
                <a:ea typeface="Times New Roman"/>
                <a:cs typeface="Times New Roman"/>
                <a:sym typeface="Times New Roman"/>
              </a:rPr>
              <a:t>A Baby: When a child is born, it is a wonderful occasion, and is intended to be a cause for celebration!</a:t>
            </a:r>
            <a:endParaRPr sz="2400" dirty="0">
              <a:ea typeface="Times New Roman"/>
              <a:cs typeface="Times New Roman"/>
              <a:sym typeface="Times New Roman"/>
            </a:endParaRPr>
          </a:p>
          <a:p>
            <a:pPr marL="0" lvl="0" indent="0">
              <a:spcBef>
                <a:spcPts val="0"/>
              </a:spcBef>
              <a:spcAft>
                <a:spcPts val="0"/>
              </a:spcAft>
              <a:buNone/>
            </a:pPr>
            <a:endParaRPr dirty="0"/>
          </a:p>
        </p:txBody>
      </p:sp>
      <p:sp>
        <p:nvSpPr>
          <p:cNvPr id="79" name="Shape 79"/>
          <p:cNvSpPr txBox="1">
            <a:spLocks noGrp="1"/>
          </p:cNvSpPr>
          <p:nvPr>
            <p:ph type="body" idx="1"/>
          </p:nvPr>
        </p:nvSpPr>
        <p:spPr>
          <a:xfrm>
            <a:off x="399075" y="1385825"/>
            <a:ext cx="8520600" cy="3183300"/>
          </a:xfrm>
          <a:prstGeom prst="rect">
            <a:avLst/>
          </a:prstGeom>
        </p:spPr>
        <p:txBody>
          <a:bodyPr spcFirstLastPara="1" wrap="square" lIns="91425" tIns="91425" rIns="91425" bIns="91425" anchor="t" anchorCtr="0">
            <a:noAutofit/>
          </a:bodyPr>
          <a:lstStyle/>
          <a:p>
            <a:pPr marL="342900" marR="82550">
              <a:lnSpc>
                <a:spcPct val="100000"/>
              </a:lnSpc>
              <a:buClr>
                <a:schemeClr val="dk1"/>
              </a:buClr>
              <a:buSzPts val="1100"/>
            </a:pPr>
            <a:r>
              <a:rPr lang="en" sz="2400" dirty="0">
                <a:solidFill>
                  <a:schemeClr val="dk1"/>
                </a:solidFill>
                <a:ea typeface="Times New Roman"/>
                <a:cs typeface="Times New Roman"/>
                <a:sym typeface="Times New Roman"/>
              </a:rPr>
              <a:t>John 16:21</a:t>
            </a:r>
            <a:endParaRPr sz="2400" dirty="0">
              <a:solidFill>
                <a:schemeClr val="dk1"/>
              </a:solidFill>
              <a:ea typeface="Times New Roman"/>
              <a:cs typeface="Times New Roman"/>
              <a:sym typeface="Times New Roman"/>
            </a:endParaRPr>
          </a:p>
          <a:p>
            <a:pPr marL="342900" marR="82550">
              <a:lnSpc>
                <a:spcPct val="100000"/>
              </a:lnSpc>
              <a:buClr>
                <a:schemeClr val="dk1"/>
              </a:buClr>
              <a:buSzPts val="1100"/>
            </a:pPr>
            <a:r>
              <a:rPr lang="en" sz="2400" dirty="0">
                <a:solidFill>
                  <a:schemeClr val="dk1"/>
                </a:solidFill>
                <a:ea typeface="Times New Roman"/>
                <a:cs typeface="Times New Roman"/>
                <a:sym typeface="Times New Roman"/>
              </a:rPr>
              <a:t>21 A woman, when she is in labor, has sorrow because her hour has come; but as soon as she has given birth to the child, she no longer remembers the anguish, for joy that a human being has been born into the world. </a:t>
            </a:r>
            <a:endParaRPr sz="2400" dirty="0">
              <a:solidFill>
                <a:schemeClr val="dk1"/>
              </a:solidFill>
              <a:ea typeface="Times New Roman"/>
              <a:cs typeface="Times New Roman"/>
              <a:sym typeface="Times New Roman"/>
            </a:endParaRPr>
          </a:p>
          <a:p>
            <a:pPr marL="0" lvl="0" indent="0">
              <a:spcBef>
                <a:spcPts val="0"/>
              </a:spcBef>
              <a:spcAft>
                <a:spcPts val="1600"/>
              </a:spcAft>
              <a:buNone/>
            </a:pPr>
            <a:endParaRPr sz="24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prstGeom prst="rect">
            <a:avLst/>
          </a:prstGeom>
        </p:spPr>
        <p:txBody>
          <a:bodyPr spcFirstLastPara="1" wrap="square" lIns="91425" tIns="91425" rIns="91425" bIns="91425" anchor="t" anchorCtr="0">
            <a:noAutofit/>
          </a:bodyPr>
          <a:lstStyle/>
          <a:p>
            <a:pPr lvl="0"/>
            <a:r>
              <a:rPr lang="en-US" dirty="0"/>
              <a:t>Twelve years. Twelve Important years! </a:t>
            </a:r>
            <a:endParaRPr dirty="0"/>
          </a:p>
        </p:txBody>
      </p:sp>
      <p:sp>
        <p:nvSpPr>
          <p:cNvPr id="206" name="Shape 206"/>
          <p:cNvSpPr txBox="1">
            <a:spLocks noGrp="1"/>
          </p:cNvSpPr>
          <p:nvPr>
            <p:ph type="body" idx="1"/>
          </p:nvPr>
        </p:nvSpPr>
        <p:spPr>
          <a:prstGeom prst="rect">
            <a:avLst/>
          </a:prstGeom>
        </p:spPr>
        <p:txBody>
          <a:bodyPr spcFirstLastPara="1" wrap="square" lIns="91425" tIns="91425" rIns="91425" bIns="91425" anchor="t" anchorCtr="0">
            <a:noAutofit/>
          </a:bodyPr>
          <a:lstStyle/>
          <a:p>
            <a:pPr marL="342900">
              <a:spcAft>
                <a:spcPts val="1600"/>
              </a:spcAft>
            </a:pPr>
            <a:r>
              <a:rPr lang="en-US" dirty="0"/>
              <a:t>“</a:t>
            </a:r>
            <a:r>
              <a:rPr lang="en-US" dirty="0">
                <a:solidFill>
                  <a:schemeClr val="tx1"/>
                </a:solidFill>
              </a:rPr>
              <a:t>Values of integrity, virtue, honesty, industry, and self discipline are best learned before a child is five years old.” Tim LeHaye, </a:t>
            </a:r>
            <a:r>
              <a:rPr lang="en-US" i="1" dirty="0">
                <a:solidFill>
                  <a:schemeClr val="tx1"/>
                </a:solidFill>
              </a:rPr>
              <a:t>The Battle for the Family</a:t>
            </a:r>
          </a:p>
          <a:p>
            <a:pPr marL="342900">
              <a:spcAft>
                <a:spcPts val="1600"/>
              </a:spcAft>
            </a:pPr>
            <a:r>
              <a:rPr lang="en-US" dirty="0">
                <a:solidFill>
                  <a:schemeClr val="tx1"/>
                </a:solidFill>
              </a:rPr>
              <a:t>University of Wisconsin study: “An individual’s personality may be fixed by the age of three.”</a:t>
            </a:r>
            <a:endParaRPr dirty="0">
              <a:solidFill>
                <a:schemeClr val="tx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 </a:t>
            </a:r>
            <a:r>
              <a:rPr lang="en-US" dirty="0"/>
              <a:t>No greater joy</a:t>
            </a:r>
            <a:endParaRPr dirty="0"/>
          </a:p>
        </p:txBody>
      </p:sp>
      <p:sp>
        <p:nvSpPr>
          <p:cNvPr id="224" name="Shape 224"/>
          <p:cNvSpPr txBox="1">
            <a:spLocks noGrp="1"/>
          </p:cNvSpPr>
          <p:nvPr>
            <p:ph idx="1"/>
          </p:nvPr>
        </p:nvSpPr>
        <p:spPr>
          <a:xfrm>
            <a:off x="628650" y="822960"/>
            <a:ext cx="7886700" cy="3809763"/>
          </a:xfrm>
          <a:prstGeom prst="rect">
            <a:avLst/>
          </a:prstGeom>
        </p:spPr>
        <p:txBody>
          <a:bodyPr spcFirstLastPara="1" wrap="square" lIns="91425" tIns="91425" rIns="91425" bIns="91425" anchor="t" anchorCtr="0">
            <a:noAutofit/>
          </a:bodyPr>
          <a:lstStyle/>
          <a:p>
            <a:pPr>
              <a:spcBef>
                <a:spcPts val="0"/>
              </a:spcBef>
              <a:spcAft>
                <a:spcPts val="1600"/>
              </a:spcAft>
            </a:pPr>
            <a:r>
              <a:rPr lang="en-US" dirty="0">
                <a:solidFill>
                  <a:schemeClr val="tx1"/>
                </a:solidFill>
              </a:rPr>
              <a:t>3 John 2 May we be like the Apostle John was at hearing good news about Christians: He said, “I have no greater joy than to hear that my children walk in truth.”</a:t>
            </a:r>
          </a:p>
          <a:p>
            <a:pPr>
              <a:spcBef>
                <a:spcPts val="0"/>
              </a:spcBef>
              <a:spcAft>
                <a:spcPts val="1600"/>
              </a:spcAft>
            </a:pPr>
            <a:r>
              <a:rPr lang="en-US" dirty="0">
                <a:solidFill>
                  <a:schemeClr val="tx1"/>
                </a:solidFill>
              </a:rPr>
              <a:t>When should we have joy from our children? It starts early, from before they are born! And hopefully it can continue forever. </a:t>
            </a:r>
          </a:p>
          <a:p>
            <a:pPr>
              <a:spcBef>
                <a:spcPts val="0"/>
              </a:spcBef>
              <a:spcAft>
                <a:spcPts val="1600"/>
              </a:spcAft>
            </a:pPr>
            <a:r>
              <a:rPr lang="en-US" dirty="0"/>
              <a:t>Each child need affirmation they are loved and accepted, from before they are born. And it continues forever. </a:t>
            </a:r>
          </a:p>
          <a:p>
            <a:pPr>
              <a:spcBef>
                <a:spcPts val="0"/>
              </a:spcBef>
              <a:spcAft>
                <a:spcPts val="1600"/>
              </a:spcAft>
            </a:pPr>
            <a:r>
              <a:rPr lang="en-US" dirty="0">
                <a:solidFill>
                  <a:schemeClr val="tx1"/>
                </a:solidFill>
              </a:rPr>
              <a:t>How to affirm a child – words of love, </a:t>
            </a:r>
            <a:r>
              <a:rPr lang="en-US" dirty="0"/>
              <a:t>fun hugs of love, </a:t>
            </a:r>
            <a:r>
              <a:rPr lang="en-US" dirty="0">
                <a:solidFill>
                  <a:schemeClr val="tx1"/>
                </a:solidFill>
              </a:rPr>
              <a:t>appropriate play, age appropriate tasks, correction as needed. </a:t>
            </a:r>
          </a:p>
          <a:p>
            <a:pPr>
              <a:spcBef>
                <a:spcPts val="0"/>
              </a:spcBef>
              <a:spcAft>
                <a:spcPts val="1600"/>
              </a:spcAft>
            </a:pPr>
            <a:r>
              <a:rPr lang="en-US" dirty="0"/>
              <a:t>Time, time, time, time. </a:t>
            </a:r>
            <a:endParaRP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311700" y="74429"/>
            <a:ext cx="8520600" cy="606056"/>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A Child’s Self Esteem</a:t>
            </a:r>
            <a:endParaRPr dirty="0"/>
          </a:p>
        </p:txBody>
      </p:sp>
      <p:sp>
        <p:nvSpPr>
          <p:cNvPr id="164" name="Shape 164"/>
          <p:cNvSpPr txBox="1">
            <a:spLocks noGrp="1"/>
          </p:cNvSpPr>
          <p:nvPr>
            <p:ph type="body" idx="1"/>
          </p:nvPr>
        </p:nvSpPr>
        <p:spPr>
          <a:xfrm>
            <a:off x="311700" y="680485"/>
            <a:ext cx="8520600" cy="3888390"/>
          </a:xfrm>
          <a:prstGeom prst="rect">
            <a:avLst/>
          </a:prstGeom>
        </p:spPr>
        <p:txBody>
          <a:bodyPr spcFirstLastPara="1" wrap="square" lIns="91425" tIns="91425" rIns="91425" bIns="91425" anchor="t" anchorCtr="0">
            <a:noAutofit/>
          </a:bodyPr>
          <a:lstStyle/>
          <a:p>
            <a:pPr marL="342900">
              <a:spcAft>
                <a:spcPts val="1600"/>
              </a:spcAft>
            </a:pPr>
            <a:r>
              <a:rPr lang="en-US" dirty="0">
                <a:solidFill>
                  <a:schemeClr val="tx1"/>
                </a:solidFill>
              </a:rPr>
              <a:t>Any artists in Kindergarten? Everyone raises their hand!</a:t>
            </a:r>
          </a:p>
          <a:p>
            <a:pPr marL="342900">
              <a:spcAft>
                <a:spcPts val="1600"/>
              </a:spcAft>
            </a:pPr>
            <a:r>
              <a:rPr lang="en-US" dirty="0">
                <a:solidFill>
                  <a:schemeClr val="tx1"/>
                </a:solidFill>
              </a:rPr>
              <a:t>Any artists in 9</a:t>
            </a:r>
            <a:r>
              <a:rPr lang="en-US" baseline="30000" dirty="0">
                <a:solidFill>
                  <a:schemeClr val="tx1"/>
                </a:solidFill>
              </a:rPr>
              <a:t>th</a:t>
            </a:r>
            <a:r>
              <a:rPr lang="en-US" dirty="0">
                <a:solidFill>
                  <a:schemeClr val="tx1"/>
                </a:solidFill>
              </a:rPr>
              <a:t> grade? Rarely does anyone raise their hand. </a:t>
            </a:r>
          </a:p>
          <a:p>
            <a:pPr marL="342900">
              <a:spcAft>
                <a:spcPts val="1600"/>
              </a:spcAft>
            </a:pPr>
            <a:r>
              <a:rPr lang="en-US" dirty="0">
                <a:solidFill>
                  <a:schemeClr val="tx1"/>
                </a:solidFill>
              </a:rPr>
              <a:t>Give your child unconditional love – not because of grades, talent, appearance, but because they too are made in the image of God.</a:t>
            </a:r>
          </a:p>
          <a:p>
            <a:pPr marL="342900">
              <a:spcAft>
                <a:spcPts val="1600"/>
              </a:spcAft>
            </a:pPr>
            <a:r>
              <a:rPr lang="en-US" dirty="0">
                <a:solidFill>
                  <a:schemeClr val="tx1"/>
                </a:solidFill>
              </a:rPr>
              <a:t>Create in your child a feeling of importance. There is no substitute for time.</a:t>
            </a:r>
          </a:p>
          <a:p>
            <a:pPr marL="342900">
              <a:spcAft>
                <a:spcPts val="1600"/>
              </a:spcAft>
            </a:pPr>
            <a:r>
              <a:rPr lang="en-US" dirty="0">
                <a:solidFill>
                  <a:schemeClr val="tx1"/>
                </a:solidFill>
              </a:rPr>
              <a:t>Lead by example. Face the world in a positive, can-do way. We will be OK!</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DF699-5CCD-4D78-8CCE-C163559D4417}"/>
              </a:ext>
            </a:extLst>
          </p:cNvPr>
          <p:cNvSpPr>
            <a:spLocks noGrp="1"/>
          </p:cNvSpPr>
          <p:nvPr>
            <p:ph type="title"/>
          </p:nvPr>
        </p:nvSpPr>
        <p:spPr/>
        <p:txBody>
          <a:bodyPr>
            <a:normAutofit fontScale="90000"/>
          </a:bodyPr>
          <a:lstStyle/>
          <a:p>
            <a:r>
              <a:rPr lang="en-US" dirty="0"/>
              <a:t>Alike in Potential Excellence</a:t>
            </a:r>
          </a:p>
        </p:txBody>
      </p:sp>
      <p:sp>
        <p:nvSpPr>
          <p:cNvPr id="3" name="Text Placeholder 2">
            <a:extLst>
              <a:ext uri="{FF2B5EF4-FFF2-40B4-BE49-F238E27FC236}">
                <a16:creationId xmlns:a16="http://schemas.microsoft.com/office/drawing/2014/main" id="{C69AF9EE-A4BE-4035-A69A-6B39E0DBD5E2}"/>
              </a:ext>
            </a:extLst>
          </p:cNvPr>
          <p:cNvSpPr>
            <a:spLocks noGrp="1"/>
          </p:cNvSpPr>
          <p:nvPr>
            <p:ph type="body" idx="1"/>
          </p:nvPr>
        </p:nvSpPr>
        <p:spPr/>
        <p:txBody>
          <a:bodyPr/>
          <a:lstStyle/>
          <a:p>
            <a:r>
              <a:rPr lang="en-US" dirty="0"/>
              <a:t>Hugh McLellan, 1910 Disciples of Christ Centennial Convention Report, p 54</a:t>
            </a:r>
          </a:p>
          <a:p>
            <a:r>
              <a:rPr lang="en-US" dirty="0"/>
              <a:t>“…each child represents a growing asset. An asset of shame adding to the destructive forces in the community, or an asset of righteousness increasing the glory of the kingdom. It is a far cry from Judas to John; but, as they lay in their mothers’ laps, one in Kerioth of Judea, and one in Galilee, they were alike in their potential excellence.”</a:t>
            </a:r>
          </a:p>
        </p:txBody>
      </p:sp>
    </p:spTree>
    <p:extLst>
      <p:ext uri="{BB962C8B-B14F-4D97-AF65-F5344CB8AC3E}">
        <p14:creationId xmlns:p14="http://schemas.microsoft.com/office/powerpoint/2010/main" val="2174890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74403-3F05-4D4E-A7AA-19156777433F}"/>
              </a:ext>
            </a:extLst>
          </p:cNvPr>
          <p:cNvSpPr>
            <a:spLocks noGrp="1"/>
          </p:cNvSpPr>
          <p:nvPr>
            <p:ph type="title"/>
          </p:nvPr>
        </p:nvSpPr>
        <p:spPr>
          <a:xfrm>
            <a:off x="2941320" y="0"/>
            <a:ext cx="5574030" cy="998220"/>
          </a:xfrm>
        </p:spPr>
        <p:txBody>
          <a:bodyPr>
            <a:normAutofit/>
          </a:bodyPr>
          <a:lstStyle/>
          <a:p>
            <a:r>
              <a:rPr lang="en-US" dirty="0"/>
              <a:t>Living jewels dropped unstained from heaven</a:t>
            </a:r>
          </a:p>
        </p:txBody>
      </p:sp>
      <p:pic>
        <p:nvPicPr>
          <p:cNvPr id="5" name="Content Placeholder 4" descr="A group of people posing for the camera&#10;&#10;Description automatically generated">
            <a:extLst>
              <a:ext uri="{FF2B5EF4-FFF2-40B4-BE49-F238E27FC236}">
                <a16:creationId xmlns:a16="http://schemas.microsoft.com/office/drawing/2014/main" id="{964E37C0-EC57-45C8-AF63-7604D80456FA}"/>
              </a:ext>
            </a:extLst>
          </p:cNvPr>
          <p:cNvPicPr>
            <a:picLocks noGrp="1" noChangeAspect="1"/>
          </p:cNvPicPr>
          <p:nvPr>
            <p:ph idx="1"/>
          </p:nvPr>
        </p:nvPicPr>
        <p:blipFill>
          <a:blip r:embed="rId3"/>
          <a:stretch>
            <a:fillRect/>
          </a:stretch>
        </p:blipFill>
        <p:spPr>
          <a:xfrm>
            <a:off x="6297573" y="1268016"/>
            <a:ext cx="2446734" cy="3262312"/>
          </a:xfrm>
        </p:spPr>
      </p:pic>
      <p:pic>
        <p:nvPicPr>
          <p:cNvPr id="6" name="Picture 5">
            <a:extLst>
              <a:ext uri="{FF2B5EF4-FFF2-40B4-BE49-F238E27FC236}">
                <a16:creationId xmlns:a16="http://schemas.microsoft.com/office/drawing/2014/main" id="{4E59DD66-981F-4386-A4AF-4067FF7E80C9}"/>
              </a:ext>
            </a:extLst>
          </p:cNvPr>
          <p:cNvPicPr>
            <a:picLocks noChangeAspect="1"/>
          </p:cNvPicPr>
          <p:nvPr/>
        </p:nvPicPr>
        <p:blipFill rotWithShape="1">
          <a:blip r:embed="rId4"/>
          <a:srcRect l="13807" t="29484" r="34693"/>
          <a:stretch/>
        </p:blipFill>
        <p:spPr>
          <a:xfrm>
            <a:off x="2880621" y="1268016"/>
            <a:ext cx="3200139" cy="2934176"/>
          </a:xfrm>
          <a:prstGeom prst="rect">
            <a:avLst/>
          </a:prstGeom>
        </p:spPr>
      </p:pic>
      <p:sp>
        <p:nvSpPr>
          <p:cNvPr id="7" name="TextBox 6">
            <a:extLst>
              <a:ext uri="{FF2B5EF4-FFF2-40B4-BE49-F238E27FC236}">
                <a16:creationId xmlns:a16="http://schemas.microsoft.com/office/drawing/2014/main" id="{18F77484-04AA-4450-99DD-99FB3AFA40D4}"/>
              </a:ext>
            </a:extLst>
          </p:cNvPr>
          <p:cNvSpPr txBox="1"/>
          <p:nvPr/>
        </p:nvSpPr>
        <p:spPr>
          <a:xfrm>
            <a:off x="99060" y="830580"/>
            <a:ext cx="2747368" cy="4062651"/>
          </a:xfrm>
          <a:prstGeom prst="rect">
            <a:avLst/>
          </a:prstGeom>
          <a:noFill/>
        </p:spPr>
        <p:txBody>
          <a:bodyPr wrap="square" rtlCol="0">
            <a:spAutoFit/>
          </a:bodyPr>
          <a:lstStyle/>
          <a:p>
            <a:r>
              <a:rPr lang="en-US" sz="2000" dirty="0"/>
              <a:t>is how our babies begin. How will they end? </a:t>
            </a:r>
          </a:p>
          <a:p>
            <a:endParaRPr lang="en-US" sz="900" dirty="0"/>
          </a:p>
          <a:p>
            <a:r>
              <a:rPr lang="en-US" sz="2000" dirty="0"/>
              <a:t>For all of us, as parents, grandparents, brothers and sisters in the church: Will our examples be an encouragement to do what is right, or a discouragement to overcome?</a:t>
            </a:r>
          </a:p>
          <a:p>
            <a:endParaRPr lang="en-US" sz="900" dirty="0"/>
          </a:p>
          <a:p>
            <a:r>
              <a:rPr lang="en-US" sz="2000" dirty="0"/>
              <a:t>Yes, a mixture of both.</a:t>
            </a:r>
          </a:p>
        </p:txBody>
      </p:sp>
    </p:spTree>
    <p:extLst>
      <p:ext uri="{BB962C8B-B14F-4D97-AF65-F5344CB8AC3E}">
        <p14:creationId xmlns:p14="http://schemas.microsoft.com/office/powerpoint/2010/main" val="6529168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3804-55F4-43D4-B968-BADCE116936D}"/>
              </a:ext>
            </a:extLst>
          </p:cNvPr>
          <p:cNvSpPr>
            <a:spLocks noGrp="1"/>
          </p:cNvSpPr>
          <p:nvPr>
            <p:ph type="title"/>
          </p:nvPr>
        </p:nvSpPr>
        <p:spPr/>
        <p:txBody>
          <a:bodyPr/>
          <a:lstStyle/>
          <a:p>
            <a:r>
              <a:rPr lang="en-US" dirty="0"/>
              <a:t>May we treasure and encourage every child!</a:t>
            </a:r>
          </a:p>
        </p:txBody>
      </p:sp>
      <p:sp>
        <p:nvSpPr>
          <p:cNvPr id="3" name="Content Placeholder 2">
            <a:extLst>
              <a:ext uri="{FF2B5EF4-FFF2-40B4-BE49-F238E27FC236}">
                <a16:creationId xmlns:a16="http://schemas.microsoft.com/office/drawing/2014/main" id="{352095B7-7767-4D2B-BFBC-5FCF9DB253A7}"/>
              </a:ext>
            </a:extLst>
          </p:cNvPr>
          <p:cNvSpPr>
            <a:spLocks noGrp="1"/>
          </p:cNvSpPr>
          <p:nvPr>
            <p:ph idx="1"/>
          </p:nvPr>
        </p:nvSpPr>
        <p:spPr>
          <a:xfrm>
            <a:off x="628650" y="1369218"/>
            <a:ext cx="7886700" cy="3713322"/>
          </a:xfrm>
        </p:spPr>
        <p:txBody>
          <a:bodyPr>
            <a:normAutofit fontScale="92500"/>
          </a:bodyPr>
          <a:lstStyle/>
          <a:p>
            <a:r>
              <a:rPr lang="en-US" dirty="0"/>
              <a:t>Let us be very merciful with every child, as others were and are with us.</a:t>
            </a:r>
          </a:p>
          <a:p>
            <a:r>
              <a:rPr lang="en-US" dirty="0"/>
              <a:t>Jesus said: Matthew 18: 1-6 English Standard Version (ESV)</a:t>
            </a:r>
          </a:p>
          <a:p>
            <a:r>
              <a:rPr lang="en-US" dirty="0"/>
              <a:t>1 At that time the disciples came to Jesus, saying, “Who is the greatest in the kingdom of heaven?” 2 And calling to him a child, he put him in the midst of them 3 and said, “Truly, I say to you, unless you turn and become like children, you will never enter the kingdom of heaven. 4 Whoever humbles himself like this child is the greatest in the kingdom of heaven.</a:t>
            </a:r>
          </a:p>
          <a:p>
            <a:endParaRPr lang="en-US" dirty="0"/>
          </a:p>
          <a:p>
            <a:r>
              <a:rPr lang="en-US" dirty="0"/>
              <a:t>5 “Whoever receives one such child in my name receives me, 6 but whoever causes one of these little ones who believe in me to sin, it would be better for him to have a great millstone fastened around his neck and to be drowned in the depth of the sea.</a:t>
            </a:r>
          </a:p>
        </p:txBody>
      </p:sp>
    </p:spTree>
    <p:extLst>
      <p:ext uri="{BB962C8B-B14F-4D97-AF65-F5344CB8AC3E}">
        <p14:creationId xmlns:p14="http://schemas.microsoft.com/office/powerpoint/2010/main" val="6591544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B7E8B-369F-4281-9CDC-2E3903D3842B}"/>
              </a:ext>
            </a:extLst>
          </p:cNvPr>
          <p:cNvSpPr>
            <a:spLocks noGrp="1"/>
          </p:cNvSpPr>
          <p:nvPr>
            <p:ph type="title"/>
          </p:nvPr>
        </p:nvSpPr>
        <p:spPr/>
        <p:txBody>
          <a:bodyPr>
            <a:normAutofit fontScale="90000"/>
          </a:bodyPr>
          <a:lstStyle/>
          <a:p>
            <a:r>
              <a:rPr lang="en-US" dirty="0"/>
              <a:t>I have no idea who this baby is, but isn’t he/she cute? </a:t>
            </a:r>
          </a:p>
        </p:txBody>
      </p:sp>
      <p:pic>
        <p:nvPicPr>
          <p:cNvPr id="4" name="Content Placeholder 3">
            <a:extLst>
              <a:ext uri="{FF2B5EF4-FFF2-40B4-BE49-F238E27FC236}">
                <a16:creationId xmlns:a16="http://schemas.microsoft.com/office/drawing/2014/main" id="{228F1BE2-D0E3-4B38-A393-71372F3D1D4A}"/>
              </a:ext>
            </a:extLst>
          </p:cNvPr>
          <p:cNvPicPr>
            <a:picLocks noGrp="1" noChangeAspect="1"/>
          </p:cNvPicPr>
          <p:nvPr>
            <p:ph idx="1"/>
          </p:nvPr>
        </p:nvPicPr>
        <p:blipFill>
          <a:blip r:embed="rId2"/>
          <a:stretch>
            <a:fillRect/>
          </a:stretch>
        </p:blipFill>
        <p:spPr>
          <a:xfrm>
            <a:off x="3666665" y="1541050"/>
            <a:ext cx="2124535" cy="3426438"/>
          </a:xfrm>
          <a:prstGeom prst="rect">
            <a:avLst/>
          </a:prstGeom>
        </p:spPr>
      </p:pic>
      <p:sp>
        <p:nvSpPr>
          <p:cNvPr id="5" name="TextBox 4">
            <a:extLst>
              <a:ext uri="{FF2B5EF4-FFF2-40B4-BE49-F238E27FC236}">
                <a16:creationId xmlns:a16="http://schemas.microsoft.com/office/drawing/2014/main" id="{E44569D8-7600-48E7-A2D8-04C64EFC8473}"/>
              </a:ext>
            </a:extLst>
          </p:cNvPr>
          <p:cNvSpPr txBox="1"/>
          <p:nvPr/>
        </p:nvSpPr>
        <p:spPr>
          <a:xfrm>
            <a:off x="571500" y="1813560"/>
            <a:ext cx="2270760" cy="923330"/>
          </a:xfrm>
          <a:prstGeom prst="rect">
            <a:avLst/>
          </a:prstGeom>
          <a:noFill/>
        </p:spPr>
        <p:txBody>
          <a:bodyPr wrap="square" rtlCol="0">
            <a:spAutoFit/>
          </a:bodyPr>
          <a:lstStyle/>
          <a:p>
            <a:r>
              <a:rPr lang="en-US" dirty="0"/>
              <a:t>Let’s do all we can to make his or her life as good as possible!</a:t>
            </a:r>
          </a:p>
        </p:txBody>
      </p:sp>
    </p:spTree>
    <p:extLst>
      <p:ext uri="{BB962C8B-B14F-4D97-AF65-F5344CB8AC3E}">
        <p14:creationId xmlns:p14="http://schemas.microsoft.com/office/powerpoint/2010/main" val="16196115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BBA6CF-5DEB-49A8-8F51-EB6978C73CE1}"/>
              </a:ext>
            </a:extLst>
          </p:cNvPr>
          <p:cNvPicPr>
            <a:picLocks noChangeAspect="1"/>
          </p:cNvPicPr>
          <p:nvPr/>
        </p:nvPicPr>
        <p:blipFill>
          <a:blip r:embed="rId2"/>
          <a:stretch>
            <a:fillRect/>
          </a:stretch>
        </p:blipFill>
        <p:spPr>
          <a:xfrm>
            <a:off x="6222463" y="328227"/>
            <a:ext cx="2077401" cy="2514749"/>
          </a:xfrm>
          <a:prstGeom prst="rect">
            <a:avLst/>
          </a:prstGeom>
        </p:spPr>
      </p:pic>
      <p:sp>
        <p:nvSpPr>
          <p:cNvPr id="3" name="Content Placeholder 2">
            <a:extLst>
              <a:ext uri="{FF2B5EF4-FFF2-40B4-BE49-F238E27FC236}">
                <a16:creationId xmlns:a16="http://schemas.microsoft.com/office/drawing/2014/main" id="{C7DAFE6D-25AF-4122-80E6-5C1774076938}"/>
              </a:ext>
            </a:extLst>
          </p:cNvPr>
          <p:cNvSpPr>
            <a:spLocks noGrp="1"/>
          </p:cNvSpPr>
          <p:nvPr>
            <p:ph idx="1"/>
          </p:nvPr>
        </p:nvSpPr>
        <p:spPr>
          <a:xfrm>
            <a:off x="628650" y="213360"/>
            <a:ext cx="5124450" cy="4921465"/>
          </a:xfrm>
        </p:spPr>
        <p:txBody>
          <a:bodyPr>
            <a:normAutofit/>
          </a:bodyPr>
          <a:lstStyle/>
          <a:p>
            <a:r>
              <a:rPr lang="en-US" dirty="0"/>
              <a:t>Ps 128:1-6 1 Blessed </a:t>
            </a:r>
            <a:r>
              <a:rPr lang="en-US"/>
              <a:t>is everyone </a:t>
            </a:r>
            <a:r>
              <a:rPr lang="en-US" dirty="0"/>
              <a:t>who fears the Lord, Who walks in His ways. </a:t>
            </a:r>
          </a:p>
          <a:p>
            <a:r>
              <a:rPr lang="en-US" dirty="0"/>
              <a:t>2 When you eat the labor of your hands, You shall be happy, and it shall be well with you. </a:t>
            </a:r>
          </a:p>
          <a:p>
            <a:r>
              <a:rPr lang="en-US" dirty="0"/>
              <a:t>3 Your wife shall be like a fruitful vine In the very heart of your house, Your children like olive plants All around your table. </a:t>
            </a:r>
          </a:p>
          <a:p>
            <a:r>
              <a:rPr lang="en-US" dirty="0"/>
              <a:t>4 Behold, thus shall the man be blessed Who fears the Lord. </a:t>
            </a:r>
          </a:p>
          <a:p>
            <a:r>
              <a:rPr lang="en-US" dirty="0"/>
              <a:t>5 The Lord bless you out of Zion, And may you see the good of Jerusalem All the days of your life.  6 Yes, may you see your children's children.</a:t>
            </a:r>
          </a:p>
        </p:txBody>
      </p:sp>
      <p:pic>
        <p:nvPicPr>
          <p:cNvPr id="5" name="Picture 4">
            <a:extLst>
              <a:ext uri="{FF2B5EF4-FFF2-40B4-BE49-F238E27FC236}">
                <a16:creationId xmlns:a16="http://schemas.microsoft.com/office/drawing/2014/main" id="{EF82DB5F-EA5D-4EFB-9AB8-8402CE4FAD3C}"/>
              </a:ext>
            </a:extLst>
          </p:cNvPr>
          <p:cNvPicPr>
            <a:picLocks noChangeAspect="1"/>
          </p:cNvPicPr>
          <p:nvPr/>
        </p:nvPicPr>
        <p:blipFill>
          <a:blip r:embed="rId3"/>
          <a:stretch>
            <a:fillRect/>
          </a:stretch>
        </p:blipFill>
        <p:spPr>
          <a:xfrm>
            <a:off x="5753100" y="3000971"/>
            <a:ext cx="3237292" cy="2133854"/>
          </a:xfrm>
          <a:prstGeom prst="rect">
            <a:avLst/>
          </a:prstGeom>
        </p:spPr>
      </p:pic>
    </p:spTree>
    <p:extLst>
      <p:ext uri="{BB962C8B-B14F-4D97-AF65-F5344CB8AC3E}">
        <p14:creationId xmlns:p14="http://schemas.microsoft.com/office/powerpoint/2010/main" val="1611185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A Baby</a:t>
            </a:r>
            <a:endParaRPr dirty="0"/>
          </a:p>
        </p:txBody>
      </p:sp>
      <p:sp>
        <p:nvSpPr>
          <p:cNvPr id="97" name="Shape 97"/>
          <p:cNvSpPr txBox="1">
            <a:spLocks noGrp="1"/>
          </p:cNvSpPr>
          <p:nvPr>
            <p:ph idx="1"/>
          </p:nvPr>
        </p:nvSpPr>
        <p:spPr>
          <a:xfrm>
            <a:off x="628650" y="841829"/>
            <a:ext cx="7886700" cy="3790894"/>
          </a:xfrm>
          <a:prstGeom prst="rect">
            <a:avLst/>
          </a:prstGeom>
        </p:spPr>
        <p:txBody>
          <a:bodyPr spcFirstLastPara="1" wrap="square" lIns="91425" tIns="91425" rIns="91425" bIns="91425" anchor="t" anchorCtr="0">
            <a:noAutofit/>
          </a:bodyPr>
          <a:lstStyle/>
          <a:p>
            <a:pPr marL="342900">
              <a:buClr>
                <a:schemeClr val="dk1"/>
              </a:buClr>
              <a:buSzPts val="1100"/>
            </a:pPr>
            <a:r>
              <a:rPr lang="en" sz="2400" dirty="0">
                <a:solidFill>
                  <a:schemeClr val="tx1"/>
                </a:solidFill>
              </a:rPr>
              <a:t>Cicero: “Of all nature’s gifts to the human race, what is sweeter to a man than his children?”</a:t>
            </a:r>
            <a:endParaRPr sz="2400" dirty="0">
              <a:solidFill>
                <a:schemeClr val="tx1"/>
              </a:solidFill>
            </a:endParaRPr>
          </a:p>
          <a:p>
            <a:pPr marL="342900">
              <a:lnSpc>
                <a:spcPct val="100000"/>
              </a:lnSpc>
              <a:spcBef>
                <a:spcPts val="1600"/>
              </a:spcBef>
              <a:buClr>
                <a:schemeClr val="dk1"/>
              </a:buClr>
              <a:buSzPts val="1100"/>
            </a:pPr>
            <a:r>
              <a:rPr lang="en" sz="2400" dirty="0">
                <a:solidFill>
                  <a:schemeClr val="tx1"/>
                </a:solidFill>
              </a:rPr>
              <a:t>“It sometimes happens, even in the best of families, that a baby is born. This is not necessarily cause for alarm. The important thing is to keep your wits about you and borrow some money.” </a:t>
            </a:r>
            <a:r>
              <a:rPr lang="en" sz="2400" i="1" dirty="0">
                <a:solidFill>
                  <a:schemeClr val="tx1"/>
                </a:solidFill>
              </a:rPr>
              <a:t>Elinor Goulding Smith quoted in, In Praise of Babies, 1968</a:t>
            </a:r>
            <a:endParaRPr sz="2400" i="1" dirty="0">
              <a:solidFill>
                <a:schemeClr val="tx1"/>
              </a:solidFill>
            </a:endParaRPr>
          </a:p>
          <a:p>
            <a:pPr marL="0" lvl="0" indent="0">
              <a:spcBef>
                <a:spcPts val="0"/>
              </a:spcBef>
              <a:spcAft>
                <a:spcPts val="1600"/>
              </a:spcAft>
              <a:buNone/>
            </a:pPr>
            <a:endParaRPr sz="3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 Baby: $’s invested in children’s raising:</a:t>
            </a:r>
            <a:endParaRPr dirty="0"/>
          </a:p>
        </p:txBody>
      </p:sp>
      <p:sp>
        <p:nvSpPr>
          <p:cNvPr id="103" name="Shape 103"/>
          <p:cNvSpPr txBox="1">
            <a:spLocks noGrp="1"/>
          </p:cNvSpPr>
          <p:nvPr>
            <p:ph idx="1"/>
          </p:nvPr>
        </p:nvSpPr>
        <p:spPr>
          <a:xfrm>
            <a:off x="628650" y="856342"/>
            <a:ext cx="7886700" cy="4158343"/>
          </a:xfrm>
          <a:prstGeom prst="rect">
            <a:avLst/>
          </a:prstGeom>
        </p:spPr>
        <p:txBody>
          <a:bodyPr spcFirstLastPara="1" wrap="square" lIns="91425" tIns="91425" rIns="91425" bIns="91425" anchor="t" anchorCtr="0">
            <a:noAutofit/>
          </a:bodyPr>
          <a:lstStyle/>
          <a:p>
            <a:pPr marL="285750" indent="-285750">
              <a:spcBef>
                <a:spcPts val="1600"/>
              </a:spcBef>
            </a:pPr>
            <a:r>
              <a:rPr lang="en-US" sz="2400" dirty="0">
                <a:solidFill>
                  <a:schemeClr val="tx1"/>
                </a:solidFill>
              </a:rPr>
              <a:t>On average, middle-income parents will spend $284,570 by the time a child turns 18 [2020 $’s]</a:t>
            </a:r>
          </a:p>
          <a:p>
            <a:pPr marL="285750" indent="-285750">
              <a:spcBef>
                <a:spcPts val="1600"/>
              </a:spcBef>
            </a:pPr>
            <a:r>
              <a:rPr lang="en-US" sz="2400" dirty="0"/>
              <a:t>Only money?</a:t>
            </a:r>
          </a:p>
          <a:p>
            <a:pPr marL="285750" indent="-285750">
              <a:spcBef>
                <a:spcPts val="1600"/>
              </a:spcBef>
            </a:pPr>
            <a:r>
              <a:rPr lang="en-US" sz="2400" dirty="0">
                <a:solidFill>
                  <a:schemeClr val="tx1"/>
                </a:solidFill>
              </a:rPr>
              <a:t>Hopefully, we realize that having children is far more than a function of money.</a:t>
            </a:r>
          </a:p>
          <a:p>
            <a:pPr marL="285750" indent="-285750">
              <a:spcBef>
                <a:spcPts val="1600"/>
              </a:spcBef>
            </a:pPr>
            <a:r>
              <a:rPr lang="en-US" sz="2400" dirty="0"/>
              <a:t>Hopefully, we are willing to invest our whole hearts in the goal of presenting a child to God! </a:t>
            </a:r>
          </a:p>
          <a:p>
            <a:pPr marL="285750" indent="-285750">
              <a:spcBef>
                <a:spcPts val="1600"/>
              </a:spcBef>
            </a:pPr>
            <a:r>
              <a:rPr lang="en-US" sz="2400" dirty="0">
                <a:solidFill>
                  <a:schemeClr val="tx1"/>
                </a:solidFill>
              </a:rPr>
              <a:t>Bible example: Hannah, Samuel’s mother 1 Sam 1:8 “I will give him to the Lord all the days of his life…”</a:t>
            </a:r>
          </a:p>
          <a:p>
            <a:pPr marL="0" lvl="0" indent="0">
              <a:spcBef>
                <a:spcPts val="1600"/>
              </a:spcBef>
              <a:spcAft>
                <a:spcPts val="1600"/>
              </a:spcAft>
              <a:buNone/>
            </a:pPr>
            <a:r>
              <a:rPr lang="en" dirty="0"/>
              <a:t> </a:t>
            </a:r>
            <a:endParaRPr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3090</TotalTime>
  <Words>7322</Words>
  <Application>Microsoft Office PowerPoint</Application>
  <PresentationFormat>On-screen Show (16:9)</PresentationFormat>
  <Paragraphs>441</Paragraphs>
  <Slides>77</Slides>
  <Notes>43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Arial</vt:lpstr>
      <vt:lpstr>Calibri</vt:lpstr>
      <vt:lpstr>Calibri Light</vt:lpstr>
      <vt:lpstr>Office Theme</vt:lpstr>
      <vt:lpstr>Twelve Years To Go</vt:lpstr>
      <vt:lpstr>Once Upon A Time…God created man</vt:lpstr>
      <vt:lpstr>Life at conception</vt:lpstr>
      <vt:lpstr>Each child is a person formed by God</vt:lpstr>
      <vt:lpstr>A Baby: Every Child deserves to be wanted, cherished as a gift from God, and allowed to be born</vt:lpstr>
      <vt:lpstr>More eternal than the ocean</vt:lpstr>
      <vt:lpstr>A Baby: When a child is born, it is a wonderful occasion, and is intended to be a cause for celebration! </vt:lpstr>
      <vt:lpstr>A Baby</vt:lpstr>
      <vt:lpstr>A Baby: $’s invested in children’s raising:</vt:lpstr>
      <vt:lpstr>Twelve Years To Go</vt:lpstr>
      <vt:lpstr>We meet Hezekiah, King of Judah:</vt:lpstr>
      <vt:lpstr>15 years of guaranteed life! </vt:lpstr>
      <vt:lpstr>And so it begins… Is a child a blank slate?</vt:lpstr>
      <vt:lpstr>A Blank Slate?</vt:lpstr>
      <vt:lpstr>Choices and Chance = no guarantees in life</vt:lpstr>
      <vt:lpstr>Free Will – Life’s choices set before us</vt:lpstr>
      <vt:lpstr>What do we want to “set before” our children?</vt:lpstr>
      <vt:lpstr>76 Parents &amp; Educators:</vt:lpstr>
      <vt:lpstr>PowerPoint Presentation</vt:lpstr>
      <vt:lpstr>Values to  teach our  children:</vt:lpstr>
      <vt:lpstr>We want them  to learn spiritual  values: </vt:lpstr>
      <vt:lpstr>So….. I just read all those words. Does that mean everyone has now learned these values and they are an important part of their life? </vt:lpstr>
      <vt:lpstr>Don’t say it if you are not going to live it:</vt:lpstr>
      <vt:lpstr>Teaching Children – like Mongolian BBQ </vt:lpstr>
      <vt:lpstr>Add ingredients  (values)</vt:lpstr>
      <vt:lpstr>  Everything  is  important</vt:lpstr>
      <vt:lpstr>Cook to  combine everything  (Life)</vt:lpstr>
      <vt:lpstr>How did  it turn out? Who is this  person?</vt:lpstr>
      <vt:lpstr>If parents want to increase the odds of success for our children:</vt:lpstr>
      <vt:lpstr>What is a family?</vt:lpstr>
      <vt:lpstr>Nonmarital births – effect on children</vt:lpstr>
      <vt:lpstr>Nonmarital births – effect on children</vt:lpstr>
      <vt:lpstr>Nonmarital births – effect on children</vt:lpstr>
      <vt:lpstr>Increase odds of success: repeated:</vt:lpstr>
      <vt:lpstr>Children are in school the moment they are born</vt:lpstr>
      <vt:lpstr>A Baby’s Brain:</vt:lpstr>
      <vt:lpstr>Children learn: </vt:lpstr>
      <vt:lpstr>Children learn from the primary activities of parents to form role expectations</vt:lpstr>
      <vt:lpstr>Needs of a Child – from Growing Kids God’s Way</vt:lpstr>
      <vt:lpstr>Formal Education: Home / Public?</vt:lpstr>
      <vt:lpstr>The Scriptures, Always:</vt:lpstr>
      <vt:lpstr>Resources: Growing Kids God’s Way (not inspired)</vt:lpstr>
      <vt:lpstr>Resources, continued</vt:lpstr>
      <vt:lpstr>Resources, continued</vt:lpstr>
      <vt:lpstr>Time with Children/at home?? </vt:lpstr>
      <vt:lpstr>How to spell…</vt:lpstr>
      <vt:lpstr>Gathered around – Radio 20’s, 30’s, 40’s, etc</vt:lpstr>
      <vt:lpstr>Gathered around - Television</vt:lpstr>
      <vt:lpstr>Gathered Around - Today</vt:lpstr>
      <vt:lpstr>Together activities can include: Eating</vt:lpstr>
      <vt:lpstr>Games, Reading, Play</vt:lpstr>
      <vt:lpstr>Time with each other</vt:lpstr>
      <vt:lpstr>Time with others</vt:lpstr>
      <vt:lpstr>What are we willing to sacrifice for our children?</vt:lpstr>
      <vt:lpstr>However, Children are not God.</vt:lpstr>
      <vt:lpstr>Verses to help understand parents’ obligations:</vt:lpstr>
      <vt:lpstr>Bible Description of Mothers with their children</vt:lpstr>
      <vt:lpstr>Bible Description of Fathers With Their Children</vt:lpstr>
      <vt:lpstr>The Art of Parenthood (Generally speaking…)</vt:lpstr>
      <vt:lpstr>Discipline of a Child – is part of loving a child</vt:lpstr>
      <vt:lpstr>Discipline of a Child</vt:lpstr>
      <vt:lpstr>Discipline is not an option – how to discipline is </vt:lpstr>
      <vt:lpstr>Loving our children includes teaching them meaningful tasks: Age-Appropriate Chores for Children. From the beginning Adam and Eve “kept” the garden</vt:lpstr>
      <vt:lpstr>Meaningful Tasks to contribute and to have a sense of pride in accomplishment: </vt:lpstr>
      <vt:lpstr>Chores for children ages  </vt:lpstr>
      <vt:lpstr>Chores for children ages 10 and older.  </vt:lpstr>
      <vt:lpstr>How do we introduce our children to God</vt:lpstr>
      <vt:lpstr>What Happened to Manasseh?</vt:lpstr>
      <vt:lpstr>Twelve years. Twelve very important years! </vt:lpstr>
      <vt:lpstr>Twelve years. Twelve Important years! </vt:lpstr>
      <vt:lpstr> No greater joy</vt:lpstr>
      <vt:lpstr>A Child’s Self Esteem</vt:lpstr>
      <vt:lpstr>Alike in Potential Excellence</vt:lpstr>
      <vt:lpstr>Living jewels dropped unstained from heaven</vt:lpstr>
      <vt:lpstr>May we treasure and encourage every child!</vt:lpstr>
      <vt:lpstr>I have no idea who this baby is, but isn’t he/she cute?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Twelve Years To Go</dc:title>
  <dc:creator>Gregory Gay</dc:creator>
  <cp:lastModifiedBy>Gregory Gay</cp:lastModifiedBy>
  <cp:revision>143</cp:revision>
  <cp:lastPrinted>2020-06-30T23:06:06Z</cp:lastPrinted>
  <dcterms:created xsi:type="dcterms:W3CDTF">2020-06-28T00:38:56Z</dcterms:created>
  <dcterms:modified xsi:type="dcterms:W3CDTF">2020-07-20T12:03:35Z</dcterms:modified>
</cp:coreProperties>
</file>